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5" r:id="rId4"/>
    <p:sldId id="266" r:id="rId5"/>
    <p:sldId id="267" r:id="rId6"/>
    <p:sldId id="257" r:id="rId7"/>
    <p:sldId id="260" r:id="rId8"/>
    <p:sldId id="268" r:id="rId9"/>
    <p:sldId id="269" r:id="rId10"/>
    <p:sldId id="270"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71567"/>
  </p:normalViewPr>
  <p:slideViewPr>
    <p:cSldViewPr snapToGrid="0">
      <p:cViewPr varScale="1">
        <p:scale>
          <a:sx n="74" d="100"/>
          <a:sy n="74" d="100"/>
        </p:scale>
        <p:origin x="1784"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24A2D-6B49-A84C-9FF1-6D7B2437C7FC}" type="datetimeFigureOut">
              <a:rPr lang="en-US" smtClean="0"/>
              <a:t>6/8/22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14939-A283-A04F-A785-DC41924D5D33}" type="slidenum">
              <a:rPr lang="en-US" smtClean="0"/>
              <a:t>‹#›</a:t>
            </a:fld>
            <a:endParaRPr lang="en-US"/>
          </a:p>
        </p:txBody>
      </p:sp>
    </p:spTree>
    <p:extLst>
      <p:ext uri="{BB962C8B-B14F-4D97-AF65-F5344CB8AC3E}">
        <p14:creationId xmlns:p14="http://schemas.microsoft.com/office/powerpoint/2010/main" val="225792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t>
            </a:r>
            <a:r>
              <a:rPr lang="en-GB" sz="1200" b="1" i="0" u="none" strike="noStrike" kern="1200" dirty="0">
                <a:solidFill>
                  <a:schemeClr val="tx1"/>
                </a:solidFill>
                <a:effectLst/>
                <a:latin typeface="+mn-lt"/>
                <a:ea typeface="+mn-ea"/>
                <a:cs typeface="+mn-cs"/>
              </a:rPr>
              <a:t>Mothers and Babies: Reducing Risk through Audits and Confidential Enquiries</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7C14939-A283-A04F-A785-DC41924D5D33}" type="slidenum">
              <a:rPr lang="en-US" smtClean="0"/>
              <a:t>2</a:t>
            </a:fld>
            <a:endParaRPr lang="en-US"/>
          </a:p>
        </p:txBody>
      </p:sp>
    </p:spTree>
    <p:extLst>
      <p:ext uri="{BB962C8B-B14F-4D97-AF65-F5344CB8AC3E}">
        <p14:creationId xmlns:p14="http://schemas.microsoft.com/office/powerpoint/2010/main" val="295880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an O&amp;G ST5 currently at WRH, I graduated Medical School from Imperial College with an BSc in Healthcare management in 2012, started training in O&amp;G in 2014, finished my PhD in Risk factors and management of miscarriage in 2021 from </a:t>
            </a:r>
            <a:r>
              <a:rPr lang="en-US" dirty="0" err="1"/>
              <a:t>UoB</a:t>
            </a:r>
            <a:r>
              <a:rPr lang="en-US" dirty="0"/>
              <a:t> supervised by Prof AC and IDG and funded by </a:t>
            </a:r>
            <a:r>
              <a:rPr lang="en-US" dirty="0" err="1"/>
              <a:t>Tommys</a:t>
            </a:r>
            <a:r>
              <a:rPr lang="en-US" dirty="0"/>
              <a:t>. My interests are in early pregnancy, fertility and benign gynaecology and healthcare management</a:t>
            </a:r>
          </a:p>
          <a:p>
            <a:endParaRPr lang="en-US" dirty="0"/>
          </a:p>
          <a:p>
            <a:r>
              <a:rPr lang="en-US" dirty="0"/>
              <a:t>Jenny is an SST ST6 in Reproductive Medicine and Surgery in Leeds supervised by Prof AB, she graduated medical school from </a:t>
            </a:r>
            <a:r>
              <a:rPr lang="en-US" dirty="0" err="1"/>
              <a:t>UoB</a:t>
            </a:r>
            <a:r>
              <a:rPr lang="en-US" dirty="0"/>
              <a:t> in 2011, started training in 2013 as an ACF before doing her PhD in Vitamin D effects on immune cell function on human decidua supervised by Prof MK and MH funded by WoW, she then became an ACL supervised by Prof AC and MK. Her research interests are in Vitamin D, miscarriage and implantation.</a:t>
            </a:r>
          </a:p>
          <a:p>
            <a:endParaRPr lang="en-US" dirty="0"/>
          </a:p>
        </p:txBody>
      </p:sp>
      <p:sp>
        <p:nvSpPr>
          <p:cNvPr id="4" name="Slide Number Placeholder 3"/>
          <p:cNvSpPr>
            <a:spLocks noGrp="1"/>
          </p:cNvSpPr>
          <p:nvPr>
            <p:ph type="sldNum" sz="quarter" idx="5"/>
          </p:nvPr>
        </p:nvSpPr>
        <p:spPr/>
        <p:txBody>
          <a:bodyPr/>
          <a:lstStyle/>
          <a:p>
            <a:fld id="{57C14939-A283-A04F-A785-DC41924D5D33}" type="slidenum">
              <a:rPr lang="en-US" smtClean="0"/>
              <a:t>6</a:t>
            </a:fld>
            <a:endParaRPr lang="en-US"/>
          </a:p>
        </p:txBody>
      </p:sp>
    </p:spTree>
    <p:extLst>
      <p:ext uri="{BB962C8B-B14F-4D97-AF65-F5344CB8AC3E}">
        <p14:creationId xmlns:p14="http://schemas.microsoft.com/office/powerpoint/2010/main" val="85337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Hajra</a:t>
            </a:r>
            <a:r>
              <a:rPr lang="en-US" dirty="0"/>
              <a:t> is an ST3 at BWH, she graduated from Southampton in 2014, started training in 2016, currently finishing her PhD on assessing the effectiveness of ovarian tissue transplantation for preserving reproductive and endocrine function supervised by Profs AC IDG and AT and her research interests are in fertility, early pregnancy and medical education.</a:t>
            </a:r>
          </a:p>
          <a:p>
            <a:endParaRPr lang="en-US" dirty="0"/>
          </a:p>
          <a:p>
            <a:r>
              <a:rPr lang="en-US" dirty="0"/>
              <a:t>Naomi is a CRF ST3 at </a:t>
            </a:r>
            <a:r>
              <a:rPr lang="en-US" dirty="0" err="1"/>
              <a:t>UoW</a:t>
            </a:r>
            <a:r>
              <a:rPr lang="en-US" dirty="0"/>
              <a:t> doing a PhD supervised by Prof SQ, she graduated medical school from Imperial College in 2016 with a BSc in gastroenterology, started training in 2018 as an ACF supervised by Prof SQ and her interests are in RM and EP</a:t>
            </a:r>
          </a:p>
          <a:p>
            <a:endParaRPr lang="en-US" dirty="0"/>
          </a:p>
          <a:p>
            <a:r>
              <a:rPr lang="en-US" dirty="0"/>
              <a:t>Lauren is an ST4 at UHB, she graduated medical school from Imperial College in 2012 with a BSc in Reproductive and Developmental biology, started training as an ACF in 2015 under Prof SQ, has a MSc in Health Research from </a:t>
            </a:r>
            <a:r>
              <a:rPr lang="en-US" dirty="0" err="1"/>
              <a:t>UoW</a:t>
            </a:r>
            <a:r>
              <a:rPr lang="en-US" dirty="0"/>
              <a:t> and is also writing up her PhD at </a:t>
            </a:r>
            <a:r>
              <a:rPr lang="en-US" dirty="0" err="1"/>
              <a:t>UoW</a:t>
            </a:r>
            <a:r>
              <a:rPr lang="en-US" dirty="0"/>
              <a:t> on managing fetal macrosomia again supervised by Prof SQ and Prof Anne-Marie </a:t>
            </a:r>
            <a:r>
              <a:rPr lang="en-US" dirty="0" err="1"/>
              <a:t>Slowther</a:t>
            </a:r>
            <a:r>
              <a:rPr lang="en-US" dirty="0"/>
              <a:t>. Her research interests are in fetal macrosomia, medical ethics and IOL</a:t>
            </a:r>
          </a:p>
        </p:txBody>
      </p:sp>
      <p:sp>
        <p:nvSpPr>
          <p:cNvPr id="4" name="Slide Number Placeholder 3"/>
          <p:cNvSpPr>
            <a:spLocks noGrp="1"/>
          </p:cNvSpPr>
          <p:nvPr>
            <p:ph type="sldNum" sz="quarter" idx="5"/>
          </p:nvPr>
        </p:nvSpPr>
        <p:spPr/>
        <p:txBody>
          <a:bodyPr/>
          <a:lstStyle/>
          <a:p>
            <a:fld id="{57C14939-A283-A04F-A785-DC41924D5D33}" type="slidenum">
              <a:rPr lang="en-US" smtClean="0"/>
              <a:t>7</a:t>
            </a:fld>
            <a:endParaRPr lang="en-US"/>
          </a:p>
        </p:txBody>
      </p:sp>
    </p:spTree>
    <p:extLst>
      <p:ext uri="{BB962C8B-B14F-4D97-AF65-F5344CB8AC3E}">
        <p14:creationId xmlns:p14="http://schemas.microsoft.com/office/powerpoint/2010/main" val="271450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is an NIHR ACL in Gynae oncology and ST6 at City Hospital </a:t>
            </a:r>
            <a:r>
              <a:rPr lang="en-US" dirty="0" err="1"/>
              <a:t>Bham</a:t>
            </a:r>
            <a:r>
              <a:rPr lang="en-US" dirty="0"/>
              <a:t> supervised by Prof SS, she graduated medical school from Glasgow in 2009, started her training in NE Thames as an ACF in 2011, has a Masters in clinical research in 2014 from Glasgow, finished her PhD on NK cells and oncolytic adenovirus in ovarian cancer funded by the Welcome Trust in 2018 from Glasgow supervised by Prof Iain </a:t>
            </a:r>
            <a:r>
              <a:rPr lang="en-US" dirty="0" err="1"/>
              <a:t>McNeish</a:t>
            </a:r>
            <a:r>
              <a:rPr lang="en-US" dirty="0"/>
              <a:t>. Her research interests are in gynae </a:t>
            </a:r>
            <a:r>
              <a:rPr lang="en-US" dirty="0" err="1"/>
              <a:t>onc</a:t>
            </a:r>
            <a:r>
              <a:rPr lang="en-US" dirty="0"/>
              <a:t>. </a:t>
            </a:r>
          </a:p>
          <a:p>
            <a:endParaRPr lang="en-US" dirty="0"/>
          </a:p>
          <a:p>
            <a:r>
              <a:rPr lang="en-US" dirty="0"/>
              <a:t>Emily is an O&amp;G ST1 at WRH, she did her undergraduate at </a:t>
            </a:r>
            <a:r>
              <a:rPr lang="en-US" dirty="0" err="1"/>
              <a:t>UoBham</a:t>
            </a:r>
            <a:r>
              <a:rPr lang="en-US" dirty="0"/>
              <a:t> 2015, graduated medical school from Cambridge in 2019, was an AFP in Wolverhampton and started training in O&amp;G in 2021. Her interests are in gynae </a:t>
            </a:r>
            <a:r>
              <a:rPr lang="en-US" dirty="0" err="1"/>
              <a:t>onc</a:t>
            </a:r>
            <a:r>
              <a:rPr lang="en-US" dirty="0"/>
              <a:t> but is developing interests in fertility and recurrent miscarriage.</a:t>
            </a:r>
          </a:p>
          <a:p>
            <a:endParaRPr lang="en-US" dirty="0"/>
          </a:p>
          <a:p>
            <a:r>
              <a:rPr lang="en-US" dirty="0"/>
              <a:t>Tanya is an O&amp;G ST2 at City Hospital </a:t>
            </a:r>
            <a:r>
              <a:rPr lang="en-US" dirty="0" err="1"/>
              <a:t>Bham</a:t>
            </a:r>
            <a:r>
              <a:rPr lang="en-US" dirty="0"/>
              <a:t>, she did her undergraduate in Cardiff in 2010, a PhD also from Cardiff on the interactions of cytokines in peritoneal fibrosis supervised by Prof Donald Fraser, graduated medical school from Cambridge in 2018 and started training in O&amp;G in 2020, her interests are in Acute Gynae and early pregnancy</a:t>
            </a:r>
          </a:p>
        </p:txBody>
      </p:sp>
      <p:sp>
        <p:nvSpPr>
          <p:cNvPr id="4" name="Slide Number Placeholder 3"/>
          <p:cNvSpPr>
            <a:spLocks noGrp="1"/>
          </p:cNvSpPr>
          <p:nvPr>
            <p:ph type="sldNum" sz="quarter" idx="5"/>
          </p:nvPr>
        </p:nvSpPr>
        <p:spPr/>
        <p:txBody>
          <a:bodyPr/>
          <a:lstStyle/>
          <a:p>
            <a:fld id="{57C14939-A283-A04F-A785-DC41924D5D33}" type="slidenum">
              <a:rPr lang="en-US" smtClean="0"/>
              <a:t>8</a:t>
            </a:fld>
            <a:endParaRPr lang="en-US"/>
          </a:p>
        </p:txBody>
      </p:sp>
    </p:spTree>
    <p:extLst>
      <p:ext uri="{BB962C8B-B14F-4D97-AF65-F5344CB8AC3E}">
        <p14:creationId xmlns:p14="http://schemas.microsoft.com/office/powerpoint/2010/main" val="258861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C927-5224-4A1B-B42F-BC6CAF265D5B}"/>
              </a:ext>
            </a:extLst>
          </p:cNvPr>
          <p:cNvSpPr>
            <a:spLocks noGrp="1"/>
          </p:cNvSpPr>
          <p:nvPr>
            <p:ph type="title"/>
          </p:nvPr>
        </p:nvSpPr>
        <p:spPr>
          <a:xfrm>
            <a:off x="1121004" y="2495583"/>
            <a:ext cx="10515600" cy="1325563"/>
          </a:xfrm>
          <a:prstGeom prst="rect">
            <a:avLst/>
          </a:prstGeom>
          <a:solidFill>
            <a:schemeClr val="accent3">
              <a:lumMod val="60000"/>
              <a:lumOff val="40000"/>
            </a:schemeClr>
          </a:solidFill>
        </p:spPr>
        <p:txBody>
          <a:bodyPr/>
          <a:lstStyle>
            <a:lvl1pPr>
              <a:defRPr sz="6600" b="1"/>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121CD75A-9541-4686-8B1E-21C3B7DFE001}"/>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Tree>
    <p:extLst>
      <p:ext uri="{BB962C8B-B14F-4D97-AF65-F5344CB8AC3E}">
        <p14:creationId xmlns:p14="http://schemas.microsoft.com/office/powerpoint/2010/main" val="36579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C06F-6DF5-4D4C-B8EF-E2914B41F1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8017A7-76E2-4E48-A963-5293B8C16E85}"/>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Tree>
    <p:extLst>
      <p:ext uri="{BB962C8B-B14F-4D97-AF65-F5344CB8AC3E}">
        <p14:creationId xmlns:p14="http://schemas.microsoft.com/office/powerpoint/2010/main" val="232853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7891D-F5C4-4338-803A-AA2B584DC507}"/>
              </a:ext>
            </a:extLst>
          </p:cNvPr>
          <p:cNvSpPr/>
          <p:nvPr userDrawn="1"/>
        </p:nvSpPr>
        <p:spPr>
          <a:xfrm>
            <a:off x="2743200" y="2347274"/>
            <a:ext cx="8832915" cy="29977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B4CE2F95-A3C8-428C-9477-6E6BDBB8A060}"/>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10" name="Subtitle 2">
            <a:extLst>
              <a:ext uri="{FF2B5EF4-FFF2-40B4-BE49-F238E27FC236}">
                <a16:creationId xmlns:a16="http://schemas.microsoft.com/office/drawing/2014/main" id="{833549A2-D7A3-4FA1-B4CD-4B61CE3A6525}"/>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11" name="Date Placeholder 3">
            <a:extLst>
              <a:ext uri="{FF2B5EF4-FFF2-40B4-BE49-F238E27FC236}">
                <a16:creationId xmlns:a16="http://schemas.microsoft.com/office/drawing/2014/main" id="{5BC17D87-C28D-4780-9BE8-2C04F63C6B10}"/>
              </a:ext>
            </a:extLst>
          </p:cNvPr>
          <p:cNvSpPr>
            <a:spLocks noGrp="1"/>
          </p:cNvSpPr>
          <p:nvPr>
            <p:ph type="dt" sz="half" idx="2"/>
          </p:nvPr>
        </p:nvSpPr>
        <p:spPr>
          <a:xfrm>
            <a:off x="9448800" y="6492874"/>
            <a:ext cx="2743200" cy="365125"/>
          </a:xfrm>
          <a:prstGeom prst="rect">
            <a:avLst/>
          </a:prstGeom>
        </p:spPr>
        <p:txBody>
          <a:bodyPr/>
          <a:lstStyle/>
          <a:p>
            <a:fld id="{5D91E3F6-330C-449A-8FF2-0B4670B23E0D}" type="datetimeFigureOut">
              <a:rPr lang="en-GB" smtClean="0"/>
              <a:t>08/06/2022</a:t>
            </a:fld>
            <a:endParaRPr lang="en-GB" dirty="0"/>
          </a:p>
        </p:txBody>
      </p:sp>
      <p:sp>
        <p:nvSpPr>
          <p:cNvPr id="14" name="Title 13">
            <a:extLst>
              <a:ext uri="{FF2B5EF4-FFF2-40B4-BE49-F238E27FC236}">
                <a16:creationId xmlns:a16="http://schemas.microsoft.com/office/drawing/2014/main" id="{8AB1215F-461B-4F98-B13C-4BB4F6B732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16" name="Text Placeholder 15">
            <a:extLst>
              <a:ext uri="{FF2B5EF4-FFF2-40B4-BE49-F238E27FC236}">
                <a16:creationId xmlns:a16="http://schemas.microsoft.com/office/drawing/2014/main" id="{54E94E55-FD2E-4711-88B0-59F57141AE6C}"/>
              </a:ext>
            </a:extLst>
          </p:cNvPr>
          <p:cNvSpPr>
            <a:spLocks noGrp="1"/>
          </p:cNvSpPr>
          <p:nvPr>
            <p:ph type="body" sz="quarter" idx="10"/>
          </p:nvPr>
        </p:nvSpPr>
        <p:spPr>
          <a:xfrm>
            <a:off x="2743200" y="2444750"/>
            <a:ext cx="9144000" cy="28130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142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1F0E-2B8B-43DB-A667-D401D8D6BB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45150E-DE4B-413F-9BA8-2905A843378F}"/>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
        <p:nvSpPr>
          <p:cNvPr id="7" name="Chart Placeholder 6">
            <a:extLst>
              <a:ext uri="{FF2B5EF4-FFF2-40B4-BE49-F238E27FC236}">
                <a16:creationId xmlns:a16="http://schemas.microsoft.com/office/drawing/2014/main" id="{3DF39C06-6415-4FC1-8476-0FA92EFF6222}"/>
              </a:ext>
            </a:extLst>
          </p:cNvPr>
          <p:cNvSpPr>
            <a:spLocks noGrp="1"/>
          </p:cNvSpPr>
          <p:nvPr>
            <p:ph type="chart" sz="quarter" idx="11"/>
          </p:nvPr>
        </p:nvSpPr>
        <p:spPr>
          <a:xfrm>
            <a:off x="2250813" y="1957626"/>
            <a:ext cx="4527060" cy="1056865"/>
          </a:xfrm>
          <a:prstGeom prst="rect">
            <a:avLst/>
          </a:prstGeom>
        </p:spPr>
        <p:txBody>
          <a:bodyPr/>
          <a:lstStyle/>
          <a:p>
            <a:r>
              <a:rPr lang="en-US" dirty="0"/>
              <a:t>Click icon to add chart</a:t>
            </a:r>
            <a:endParaRPr lang="en-GB" dirty="0"/>
          </a:p>
        </p:txBody>
      </p:sp>
    </p:spTree>
    <p:extLst>
      <p:ext uri="{BB962C8B-B14F-4D97-AF65-F5344CB8AC3E}">
        <p14:creationId xmlns:p14="http://schemas.microsoft.com/office/powerpoint/2010/main" val="6067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E7CDBC-7779-4E25-B0C9-6F8F09914D98}"/>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
        <p:nvSpPr>
          <p:cNvPr id="4" name="Title 3">
            <a:extLst>
              <a:ext uri="{FF2B5EF4-FFF2-40B4-BE49-F238E27FC236}">
                <a16:creationId xmlns:a16="http://schemas.microsoft.com/office/drawing/2014/main" id="{8CDBA81F-BE06-41DC-88D3-16BA25579B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67D1C246-B820-4FF9-A31C-AF43298E5301}"/>
              </a:ext>
            </a:extLst>
          </p:cNvPr>
          <p:cNvSpPr>
            <a:spLocks noGrp="1"/>
          </p:cNvSpPr>
          <p:nvPr>
            <p:ph type="tbl" sz="quarter" idx="11" hasCustomPrompt="1"/>
          </p:nvPr>
        </p:nvSpPr>
        <p:spPr>
          <a:xfrm>
            <a:off x="1764237" y="1970382"/>
            <a:ext cx="4912352" cy="1871588"/>
          </a:xfrm>
          <a:prstGeom prst="rect">
            <a:avLst/>
          </a:prstGeom>
        </p:spPr>
        <p:txBody>
          <a:bodyPr/>
          <a:lstStyle>
            <a:lvl1pPr>
              <a:defRPr/>
            </a:lvl1pPr>
          </a:lstStyle>
          <a:p>
            <a:r>
              <a:rPr lang="en-GB" dirty="0"/>
              <a:t>Click icon to insert table</a:t>
            </a:r>
          </a:p>
        </p:txBody>
      </p:sp>
    </p:spTree>
    <p:extLst>
      <p:ext uri="{BB962C8B-B14F-4D97-AF65-F5344CB8AC3E}">
        <p14:creationId xmlns:p14="http://schemas.microsoft.com/office/powerpoint/2010/main" val="192322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EF335-F490-483D-AA84-75A5ACC91911}"/>
              </a:ext>
            </a:extLst>
          </p:cNvPr>
          <p:cNvSpPr/>
          <p:nvPr userDrawn="1"/>
        </p:nvSpPr>
        <p:spPr>
          <a:xfrm>
            <a:off x="6589335" y="1825625"/>
            <a:ext cx="4647415" cy="43513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1B0621B-BAA4-4F6F-84D9-09727507EAD4}"/>
              </a:ext>
            </a:extLst>
          </p:cNvPr>
          <p:cNvSpPr/>
          <p:nvPr userDrawn="1"/>
        </p:nvSpPr>
        <p:spPr>
          <a:xfrm>
            <a:off x="1953312" y="1825625"/>
            <a:ext cx="4351256" cy="4351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9131977-2F6C-4F04-981E-02473960A8B8}"/>
              </a:ext>
            </a:extLst>
          </p:cNvPr>
          <p:cNvSpPr>
            <a:spLocks noGrp="1"/>
          </p:cNvSpPr>
          <p:nvPr>
            <p:ph sz="half" idx="1"/>
          </p:nvPr>
        </p:nvSpPr>
        <p:spPr>
          <a:xfrm>
            <a:off x="1953312" y="1850730"/>
            <a:ext cx="4351256" cy="432623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853D641-3641-462D-A8B7-30D28D32AE86}"/>
              </a:ext>
            </a:extLst>
          </p:cNvPr>
          <p:cNvSpPr>
            <a:spLocks noGrp="1"/>
          </p:cNvSpPr>
          <p:nvPr>
            <p:ph sz="half" idx="2"/>
          </p:nvPr>
        </p:nvSpPr>
        <p:spPr>
          <a:xfrm>
            <a:off x="6589335" y="1825625"/>
            <a:ext cx="4647414"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0060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F480-8F68-48CA-8BAD-9DBADC58DE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5621CF-84F2-4DAC-B864-834BB7ADD857}"/>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
        <p:nvSpPr>
          <p:cNvPr id="5" name="SmartArt Placeholder 4">
            <a:extLst>
              <a:ext uri="{FF2B5EF4-FFF2-40B4-BE49-F238E27FC236}">
                <a16:creationId xmlns:a16="http://schemas.microsoft.com/office/drawing/2014/main" id="{653FEDAC-B90F-45F7-B743-FA2F664EF42D}"/>
              </a:ext>
            </a:extLst>
          </p:cNvPr>
          <p:cNvSpPr>
            <a:spLocks noGrp="1"/>
          </p:cNvSpPr>
          <p:nvPr>
            <p:ph type="dgm" sz="quarter" idx="11"/>
          </p:nvPr>
        </p:nvSpPr>
        <p:spPr>
          <a:xfrm>
            <a:off x="1667971" y="2319484"/>
            <a:ext cx="6099715" cy="2280796"/>
          </a:xfrm>
          <a:prstGeom prst="rect">
            <a:avLst/>
          </a:prstGeom>
        </p:spPr>
        <p:txBody>
          <a:bodyPr/>
          <a:lstStyle/>
          <a:p>
            <a:r>
              <a:rPr lang="en-US"/>
              <a:t>Click icon to add SmartArt graphic</a:t>
            </a:r>
            <a:endParaRPr lang="en-GB"/>
          </a:p>
        </p:txBody>
      </p:sp>
    </p:spTree>
    <p:extLst>
      <p:ext uri="{BB962C8B-B14F-4D97-AF65-F5344CB8AC3E}">
        <p14:creationId xmlns:p14="http://schemas.microsoft.com/office/powerpoint/2010/main" val="343495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4584-77CC-4D40-9D84-B6E513472A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7EA93E-89FF-46F3-B518-B467193A8AAF}"/>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
        <p:nvSpPr>
          <p:cNvPr id="5" name="Picture Placeholder 4">
            <a:extLst>
              <a:ext uri="{FF2B5EF4-FFF2-40B4-BE49-F238E27FC236}">
                <a16:creationId xmlns:a16="http://schemas.microsoft.com/office/drawing/2014/main" id="{BBFBB883-E33E-4655-A245-8A8DD9725598}"/>
              </a:ext>
            </a:extLst>
          </p:cNvPr>
          <p:cNvSpPr>
            <a:spLocks noGrp="1"/>
          </p:cNvSpPr>
          <p:nvPr>
            <p:ph type="pic" sz="quarter" idx="11"/>
          </p:nvPr>
        </p:nvSpPr>
        <p:spPr>
          <a:xfrm>
            <a:off x="6645357" y="3299593"/>
            <a:ext cx="3149093" cy="1442089"/>
          </a:xfrm>
          <a:prstGeom prst="rect">
            <a:avLst/>
          </a:prstGeom>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33B2D3C7-1E67-46C7-A6E0-F14185BC9987}"/>
              </a:ext>
            </a:extLst>
          </p:cNvPr>
          <p:cNvSpPr>
            <a:spLocks noGrp="1"/>
          </p:cNvSpPr>
          <p:nvPr>
            <p:ph type="body" sz="quarter" idx="12"/>
          </p:nvPr>
        </p:nvSpPr>
        <p:spPr>
          <a:xfrm>
            <a:off x="1931988" y="2800349"/>
            <a:ext cx="4164012" cy="25823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434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29E8B8-1A11-424A-8F75-43FEFA0CB409}"/>
              </a:ext>
            </a:extLst>
          </p:cNvPr>
          <p:cNvSpPr/>
          <p:nvPr userDrawn="1"/>
        </p:nvSpPr>
        <p:spPr>
          <a:xfrm>
            <a:off x="2425438" y="5453094"/>
            <a:ext cx="4351256" cy="13059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279D39D-427E-44DF-8F31-70D66BB093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89A49F-101D-4418-BCEB-3EE43CA022CD}"/>
              </a:ext>
            </a:extLst>
          </p:cNvPr>
          <p:cNvSpPr>
            <a:spLocks noGrp="1"/>
          </p:cNvSpPr>
          <p:nvPr>
            <p:ph type="dt" sz="half" idx="10"/>
          </p:nvPr>
        </p:nvSpPr>
        <p:spPr/>
        <p:txBody>
          <a:bodyPr/>
          <a:lstStyle/>
          <a:p>
            <a:fld id="{5D91E3F6-330C-449A-8FF2-0B4670B23E0D}" type="datetimeFigureOut">
              <a:rPr lang="en-GB" smtClean="0"/>
              <a:t>08/06/2022</a:t>
            </a:fld>
            <a:endParaRPr lang="en-GB" dirty="0"/>
          </a:p>
        </p:txBody>
      </p:sp>
      <p:sp>
        <p:nvSpPr>
          <p:cNvPr id="6" name="Rectangle 5">
            <a:extLst>
              <a:ext uri="{FF2B5EF4-FFF2-40B4-BE49-F238E27FC236}">
                <a16:creationId xmlns:a16="http://schemas.microsoft.com/office/drawing/2014/main" id="{409FB184-CF82-4EE9-B9E9-BD6AD850AA75}"/>
              </a:ext>
            </a:extLst>
          </p:cNvPr>
          <p:cNvSpPr/>
          <p:nvPr userDrawn="1"/>
        </p:nvSpPr>
        <p:spPr>
          <a:xfrm>
            <a:off x="2425437" y="3846136"/>
            <a:ext cx="4351256" cy="1423448"/>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1DF1556-D573-486B-888B-E6424A14B19B}"/>
              </a:ext>
            </a:extLst>
          </p:cNvPr>
          <p:cNvSpPr>
            <a:spLocks noGrp="1"/>
          </p:cNvSpPr>
          <p:nvPr>
            <p:ph type="body" sz="quarter" idx="11" hasCustomPrompt="1"/>
          </p:nvPr>
        </p:nvSpPr>
        <p:spPr>
          <a:xfrm>
            <a:off x="2243137" y="2046287"/>
            <a:ext cx="3852863" cy="4599610"/>
          </a:xfrm>
          <a:prstGeom prst="rect">
            <a:avLst/>
          </a:prstGeom>
        </p:spPr>
        <p:txBody>
          <a:bodyPr/>
          <a:lstStyle>
            <a:lvl1pPr>
              <a:defRPr sz="1800"/>
            </a:lvl1pPr>
            <a:lvl2pPr>
              <a:defRPr sz="1800"/>
            </a:lvl2pPr>
            <a:lvl3pPr marL="914400" indent="0">
              <a:buNone/>
              <a:defRPr sz="1800"/>
            </a:lvl3pPr>
            <a:lvl4pPr>
              <a:defRPr sz="1400"/>
            </a:lvl4pPr>
            <a:lvl5pPr>
              <a:defRPr sz="1400"/>
            </a:lvl5pPr>
          </a:lstStyle>
          <a:p>
            <a:pPr lvl="0"/>
            <a:r>
              <a:rPr lang="en-US" dirty="0" err="1"/>
              <a:t>Colour</a:t>
            </a:r>
            <a:r>
              <a:rPr lang="en-US" dirty="0"/>
              <a:t> palette</a:t>
            </a:r>
          </a:p>
          <a:p>
            <a:pPr lvl="1"/>
            <a:r>
              <a:rPr lang="en-US" dirty="0"/>
              <a:t>Text </a:t>
            </a:r>
            <a:r>
              <a:rPr lang="en-US" dirty="0" err="1"/>
              <a:t>colour</a:t>
            </a:r>
            <a:endParaRPr lang="en-US" dirty="0"/>
          </a:p>
          <a:p>
            <a:pPr lvl="2"/>
            <a:r>
              <a:rPr lang="en-US" dirty="0"/>
              <a:t>R:0</a:t>
            </a:r>
          </a:p>
          <a:p>
            <a:pPr lvl="2"/>
            <a:r>
              <a:rPr lang="en-US" dirty="0"/>
              <a:t>G:32</a:t>
            </a:r>
          </a:p>
          <a:p>
            <a:pPr lvl="2"/>
            <a:r>
              <a:rPr lang="en-US" dirty="0"/>
              <a:t>B:96</a:t>
            </a:r>
          </a:p>
          <a:p>
            <a:pPr lvl="1"/>
            <a:endParaRPr lang="en-US" dirty="0"/>
          </a:p>
          <a:p>
            <a:pPr lvl="1"/>
            <a:r>
              <a:rPr lang="en-US" dirty="0"/>
              <a:t>Yellow background </a:t>
            </a:r>
            <a:r>
              <a:rPr lang="en-US" dirty="0" err="1"/>
              <a:t>colour</a:t>
            </a:r>
            <a:endParaRPr lang="en-US" dirty="0"/>
          </a:p>
          <a:p>
            <a:pPr lvl="2"/>
            <a:r>
              <a:rPr lang="en-US" dirty="0"/>
              <a:t>R:255</a:t>
            </a:r>
          </a:p>
          <a:p>
            <a:pPr lvl="2"/>
            <a:r>
              <a:rPr lang="en-US" dirty="0"/>
              <a:t>G:247</a:t>
            </a:r>
          </a:p>
          <a:p>
            <a:pPr lvl="2"/>
            <a:r>
              <a:rPr lang="en-US" dirty="0"/>
              <a:t>B:224</a:t>
            </a:r>
          </a:p>
          <a:p>
            <a:pPr lvl="1"/>
            <a:endParaRPr lang="en-US" dirty="0"/>
          </a:p>
          <a:p>
            <a:pPr lvl="1"/>
            <a:r>
              <a:rPr lang="en-US" dirty="0"/>
              <a:t>Orange background </a:t>
            </a:r>
            <a:r>
              <a:rPr lang="en-US" dirty="0" err="1"/>
              <a:t>colour</a:t>
            </a:r>
            <a:endParaRPr lang="en-US" dirty="0"/>
          </a:p>
          <a:p>
            <a:pPr lvl="2"/>
            <a:r>
              <a:rPr lang="en-US" dirty="0"/>
              <a:t>R:251</a:t>
            </a:r>
          </a:p>
          <a:p>
            <a:pPr lvl="2"/>
            <a:r>
              <a:rPr lang="en-US" dirty="0"/>
              <a:t>G:229</a:t>
            </a:r>
          </a:p>
          <a:p>
            <a:pPr lvl="2"/>
            <a:r>
              <a:rPr lang="en-US" dirty="0"/>
              <a:t>B:214</a:t>
            </a:r>
          </a:p>
          <a:p>
            <a:pPr lvl="2"/>
            <a:endParaRPr lang="en-US" dirty="0"/>
          </a:p>
          <a:p>
            <a:pPr lvl="2"/>
            <a:endParaRPr lang="en-US" dirty="0"/>
          </a:p>
        </p:txBody>
      </p:sp>
    </p:spTree>
    <p:extLst>
      <p:ext uri="{BB962C8B-B14F-4D97-AF65-F5344CB8AC3E}">
        <p14:creationId xmlns:p14="http://schemas.microsoft.com/office/powerpoint/2010/main" val="382849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A9610F-4166-4BA9-91B8-BF8C88B934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3179" y="1"/>
            <a:ext cx="1718821" cy="1718821"/>
          </a:xfrm>
          <a:prstGeom prst="rect">
            <a:avLst/>
          </a:prstGeom>
        </p:spPr>
      </p:pic>
      <p:pic>
        <p:nvPicPr>
          <p:cNvPr id="22" name="Picture 21">
            <a:extLst>
              <a:ext uri="{FF2B5EF4-FFF2-40B4-BE49-F238E27FC236}">
                <a16:creationId xmlns:a16="http://schemas.microsoft.com/office/drawing/2014/main" id="{4F8B5B73-F335-4238-87FF-EC13CF7DFE6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634" t="14953" b="20699"/>
          <a:stretch/>
        </p:blipFill>
        <p:spPr>
          <a:xfrm>
            <a:off x="-1" y="3714161"/>
            <a:ext cx="2430587" cy="3143839"/>
          </a:xfrm>
          <a:prstGeom prst="rect">
            <a:avLst/>
          </a:prstGeom>
        </p:spPr>
      </p:pic>
      <p:pic>
        <p:nvPicPr>
          <p:cNvPr id="24" name="Picture 23">
            <a:extLst>
              <a:ext uri="{FF2B5EF4-FFF2-40B4-BE49-F238E27FC236}">
                <a16:creationId xmlns:a16="http://schemas.microsoft.com/office/drawing/2014/main" id="{9009C4E7-BF5E-4432-9A98-0936C1C0CFB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61085" r="64550"/>
          <a:stretch/>
        </p:blipFill>
        <p:spPr>
          <a:xfrm flipH="1">
            <a:off x="0" y="0"/>
            <a:ext cx="1718821" cy="2668772"/>
          </a:xfrm>
          <a:prstGeom prst="rect">
            <a:avLst/>
          </a:prstGeom>
        </p:spPr>
      </p:pic>
      <p:sp>
        <p:nvSpPr>
          <p:cNvPr id="27" name="Date Placeholder 3">
            <a:extLst>
              <a:ext uri="{FF2B5EF4-FFF2-40B4-BE49-F238E27FC236}">
                <a16:creationId xmlns:a16="http://schemas.microsoft.com/office/drawing/2014/main" id="{24D29F02-9CA1-40C4-87C6-18AC8A2E449F}"/>
              </a:ext>
            </a:extLst>
          </p:cNvPr>
          <p:cNvSpPr>
            <a:spLocks noGrp="1"/>
          </p:cNvSpPr>
          <p:nvPr>
            <p:ph type="dt" sz="half" idx="2"/>
          </p:nvPr>
        </p:nvSpPr>
        <p:spPr>
          <a:xfrm>
            <a:off x="9448800" y="6492874"/>
            <a:ext cx="2743200" cy="365125"/>
          </a:xfrm>
          <a:prstGeom prst="rect">
            <a:avLst/>
          </a:prstGeom>
        </p:spPr>
        <p:txBody>
          <a:bodyPr/>
          <a:lstStyle/>
          <a:p>
            <a:fld id="{5D91E3F6-330C-449A-8FF2-0B4670B23E0D}" type="datetimeFigureOut">
              <a:rPr lang="en-GB" smtClean="0"/>
              <a:t>08/06/2022</a:t>
            </a:fld>
            <a:endParaRPr lang="en-GB" dirty="0"/>
          </a:p>
        </p:txBody>
      </p:sp>
    </p:spTree>
    <p:extLst>
      <p:ext uri="{BB962C8B-B14F-4D97-AF65-F5344CB8AC3E}">
        <p14:creationId xmlns:p14="http://schemas.microsoft.com/office/powerpoint/2010/main" val="1420680546"/>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49" r:id="rId3"/>
    <p:sldLayoutId id="2147483655" r:id="rId4"/>
    <p:sldLayoutId id="2147483654" r:id="rId5"/>
    <p:sldLayoutId id="2147483652" r:id="rId6"/>
    <p:sldLayoutId id="2147483656" r:id="rId7"/>
    <p:sldLayoutId id="2147483657" r:id="rId8"/>
    <p:sldLayoutId id="2147483658" r:id="rId9"/>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131F35-7B70-48B9-AA28-88B5D5DB42CF}"/>
              </a:ext>
            </a:extLst>
          </p:cNvPr>
          <p:cNvSpPr>
            <a:spLocks noGrp="1"/>
          </p:cNvSpPr>
          <p:nvPr>
            <p:ph type="title"/>
          </p:nvPr>
        </p:nvSpPr>
        <p:spPr>
          <a:xfrm>
            <a:off x="2512381" y="1767615"/>
            <a:ext cx="8451541" cy="1517123"/>
          </a:xfrm>
        </p:spPr>
        <p:txBody>
          <a:bodyPr/>
          <a:lstStyle/>
          <a:p>
            <a:r>
              <a:rPr lang="en-GB" sz="5400" dirty="0"/>
              <a:t>Dame Hilda Lloyd Network</a:t>
            </a:r>
            <a:br>
              <a:rPr lang="en-GB" sz="5400" dirty="0"/>
            </a:br>
            <a:r>
              <a:rPr lang="en-GB" sz="5400" dirty="0"/>
              <a:t>Trainee Tier </a:t>
            </a:r>
          </a:p>
        </p:txBody>
      </p:sp>
      <p:sp>
        <p:nvSpPr>
          <p:cNvPr id="3" name="Title 6">
            <a:extLst>
              <a:ext uri="{FF2B5EF4-FFF2-40B4-BE49-F238E27FC236}">
                <a16:creationId xmlns:a16="http://schemas.microsoft.com/office/drawing/2014/main" id="{9F131F35-7B70-48B9-AA28-88B5D5DB42CF}"/>
              </a:ext>
            </a:extLst>
          </p:cNvPr>
          <p:cNvSpPr txBox="1">
            <a:spLocks/>
          </p:cNvSpPr>
          <p:nvPr/>
        </p:nvSpPr>
        <p:spPr>
          <a:xfrm>
            <a:off x="5575175" y="3533313"/>
            <a:ext cx="2157274" cy="1047565"/>
          </a:xfrm>
          <a:prstGeom prst="rect">
            <a:avLst/>
          </a:prstGeom>
          <a:solidFill>
            <a:schemeClr val="accent3">
              <a:lumMod val="60000"/>
              <a:lumOff val="40000"/>
            </a:schemeClr>
          </a:solidFill>
        </p:spPr>
        <p:txBody>
          <a:bodyPr/>
          <a:lstStyle>
            <a:lvl1pPr algn="ctr" defTabSz="914400" rtl="0" eaLnBrk="1" latinLnBrk="0" hangingPunct="1">
              <a:lnSpc>
                <a:spcPct val="90000"/>
              </a:lnSpc>
              <a:spcBef>
                <a:spcPct val="0"/>
              </a:spcBef>
              <a:buNone/>
              <a:defRPr sz="6600" b="1" kern="1200">
                <a:solidFill>
                  <a:schemeClr val="tx1"/>
                </a:solidFill>
                <a:latin typeface="+mj-lt"/>
                <a:ea typeface="+mj-ea"/>
                <a:cs typeface="+mj-cs"/>
              </a:defRPr>
            </a:lvl1pPr>
          </a:lstStyle>
          <a:p>
            <a:r>
              <a:rPr lang="en-GB" dirty="0"/>
              <a:t>Why?</a:t>
            </a:r>
          </a:p>
        </p:txBody>
      </p:sp>
    </p:spTree>
    <p:extLst>
      <p:ext uri="{BB962C8B-B14F-4D97-AF65-F5344CB8AC3E}">
        <p14:creationId xmlns:p14="http://schemas.microsoft.com/office/powerpoint/2010/main" val="4223341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52CA-093C-CABA-14BF-020C6538F6FB}"/>
              </a:ext>
            </a:extLst>
          </p:cNvPr>
          <p:cNvSpPr>
            <a:spLocks noGrp="1"/>
          </p:cNvSpPr>
          <p:nvPr>
            <p:ph type="title"/>
          </p:nvPr>
        </p:nvSpPr>
        <p:spPr>
          <a:xfrm>
            <a:off x="838200" y="2067434"/>
            <a:ext cx="10515600" cy="2723131"/>
          </a:xfrm>
        </p:spPr>
        <p:txBody>
          <a:bodyPr/>
          <a:lstStyle/>
          <a:p>
            <a:r>
              <a:rPr lang="en-US" sz="5400" dirty="0"/>
              <a:t>I don’t know how to do this…</a:t>
            </a:r>
            <a:br>
              <a:rPr lang="en-US" sz="5400" dirty="0"/>
            </a:br>
            <a:br>
              <a:rPr lang="en-US" sz="5400" dirty="0"/>
            </a:br>
            <a:r>
              <a:rPr lang="en-US" sz="5400" dirty="0"/>
              <a:t>I need some help and guidance…</a:t>
            </a:r>
          </a:p>
        </p:txBody>
      </p:sp>
    </p:spTree>
    <p:extLst>
      <p:ext uri="{BB962C8B-B14F-4D97-AF65-F5344CB8AC3E}">
        <p14:creationId xmlns:p14="http://schemas.microsoft.com/office/powerpoint/2010/main" val="201249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0A2A-2799-01F7-A598-CC013B0B6498}"/>
              </a:ext>
            </a:extLst>
          </p:cNvPr>
          <p:cNvSpPr>
            <a:spLocks noGrp="1"/>
          </p:cNvSpPr>
          <p:nvPr>
            <p:ph type="title"/>
          </p:nvPr>
        </p:nvSpPr>
        <p:spPr>
          <a:xfrm>
            <a:off x="838200" y="589977"/>
            <a:ext cx="10515600" cy="1325563"/>
          </a:xfrm>
        </p:spPr>
        <p:txBody>
          <a:bodyPr/>
          <a:lstStyle/>
          <a:p>
            <a:r>
              <a:rPr lang="en-GB" dirty="0"/>
              <a:t>How can DHL help?</a:t>
            </a:r>
          </a:p>
        </p:txBody>
      </p:sp>
      <p:sp>
        <p:nvSpPr>
          <p:cNvPr id="6" name="Rectangle 5">
            <a:extLst>
              <a:ext uri="{FF2B5EF4-FFF2-40B4-BE49-F238E27FC236}">
                <a16:creationId xmlns:a16="http://schemas.microsoft.com/office/drawing/2014/main" id="{1577D3CB-A1C5-2D3C-F4D8-0912FD16E46A}"/>
              </a:ext>
            </a:extLst>
          </p:cNvPr>
          <p:cNvSpPr/>
          <p:nvPr/>
        </p:nvSpPr>
        <p:spPr>
          <a:xfrm>
            <a:off x="1018082" y="2864397"/>
            <a:ext cx="10889648" cy="769441"/>
          </a:xfrm>
          <a:prstGeom prst="rect">
            <a:avLst/>
          </a:prstGeom>
        </p:spPr>
        <p:txBody>
          <a:bodyPr wrap="none">
            <a:spAutoFit/>
          </a:bodyPr>
          <a:lstStyle/>
          <a:p>
            <a:r>
              <a:rPr lang="en-GB" sz="4400" b="1" dirty="0">
                <a:solidFill>
                  <a:srgbClr val="002060"/>
                </a:solidFill>
                <a:latin typeface="Calibri Light" panose="020F0302020204030204"/>
                <a:ea typeface="+mj-ea"/>
                <a:cs typeface="+mj-cs"/>
              </a:rPr>
              <a:t>Dame Hilda Lloyd Network Mentorship Scheme</a:t>
            </a:r>
            <a:endParaRPr lang="en-GB" dirty="0"/>
          </a:p>
        </p:txBody>
      </p:sp>
    </p:spTree>
    <p:extLst>
      <p:ext uri="{BB962C8B-B14F-4D97-AF65-F5344CB8AC3E}">
        <p14:creationId xmlns:p14="http://schemas.microsoft.com/office/powerpoint/2010/main" val="8863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F8C7-E69A-544A-EBDD-74279BA10E88}"/>
              </a:ext>
            </a:extLst>
          </p:cNvPr>
          <p:cNvSpPr>
            <a:spLocks noGrp="1"/>
          </p:cNvSpPr>
          <p:nvPr>
            <p:ph type="title"/>
          </p:nvPr>
        </p:nvSpPr>
        <p:spPr/>
        <p:txBody>
          <a:bodyPr/>
          <a:lstStyle/>
          <a:p>
            <a:r>
              <a:rPr lang="en-GB" b="1" dirty="0"/>
              <a:t>Dame Hilda Lloyd Network Mentorship Scheme</a:t>
            </a:r>
            <a:endParaRPr lang="en-GB" dirty="0"/>
          </a:p>
        </p:txBody>
      </p:sp>
      <p:sp>
        <p:nvSpPr>
          <p:cNvPr id="3" name="Rectangle 2">
            <a:extLst>
              <a:ext uri="{FF2B5EF4-FFF2-40B4-BE49-F238E27FC236}">
                <a16:creationId xmlns:a16="http://schemas.microsoft.com/office/drawing/2014/main" id="{4C5FE933-1A8D-32E7-74B7-7133B9EEAB3B}"/>
              </a:ext>
            </a:extLst>
          </p:cNvPr>
          <p:cNvSpPr/>
          <p:nvPr/>
        </p:nvSpPr>
        <p:spPr>
          <a:xfrm>
            <a:off x="2072641" y="1687354"/>
            <a:ext cx="10515599" cy="5170646"/>
          </a:xfrm>
          <a:prstGeom prst="rect">
            <a:avLst/>
          </a:prstGeom>
        </p:spPr>
        <p:txBody>
          <a:bodyPr wrap="square">
            <a:spAutoFit/>
          </a:bodyPr>
          <a:lstStyle/>
          <a:p>
            <a:r>
              <a:rPr lang="en-GB" sz="2400" u="sng" dirty="0">
                <a:ea typeface="Calibri" panose="020F0502020204030204" pitchFamily="34" charset="0"/>
                <a:cs typeface="Times New Roman" panose="02020603050405020304" pitchFamily="18" charset="0"/>
              </a:rPr>
              <a:t>Purpose of the scheme</a:t>
            </a:r>
            <a:endParaRPr lang="en-GB" sz="2400" dirty="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One to one mentoring</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Taster in research </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Develop research skills </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Career development</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Collaboration and knowledge sharing</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Help with an ongoing project (systematic review, recruitment to studies etc.)</a:t>
            </a:r>
          </a:p>
          <a:p>
            <a:pPr marL="342900" lvl="0" indent="-342900">
              <a:buSzPts val="1000"/>
              <a:buFont typeface="Symbol" pitchFamily="2" charset="2"/>
              <a:buChar char=""/>
              <a:tabLst>
                <a:tab pos="457200" algn="l"/>
              </a:tabLst>
            </a:pPr>
            <a:endParaRPr lang="en-GB" sz="2400" dirty="0">
              <a:ea typeface="Calibri" panose="020F0502020204030204" pitchFamily="34" charset="0"/>
              <a:cs typeface="Times New Roman" panose="02020603050405020304" pitchFamily="18" charset="0"/>
            </a:endParaRPr>
          </a:p>
          <a:p>
            <a:r>
              <a:rPr lang="en-GB" sz="2400" u="sng" dirty="0"/>
              <a:t>Who can apply?</a:t>
            </a:r>
            <a:endParaRPr lang="en-GB" sz="2400" dirty="0"/>
          </a:p>
          <a:p>
            <a:pPr marL="342900" lvl="0" indent="-342900">
              <a:buFont typeface="Symbol" pitchFamily="2" charset="2"/>
              <a:buChar char=""/>
            </a:pPr>
            <a:r>
              <a:rPr lang="en-GB" sz="2400" dirty="0"/>
              <a:t>Trainees in O&amp;G</a:t>
            </a:r>
          </a:p>
          <a:p>
            <a:pPr marL="342900" lvl="0" indent="-342900">
              <a:buFont typeface="Symbol" pitchFamily="2" charset="2"/>
              <a:buChar char=""/>
            </a:pPr>
            <a:r>
              <a:rPr lang="en-GB" sz="2400" dirty="0"/>
              <a:t>Doctors with an interest in O&amp;G (foundation doctors)</a:t>
            </a:r>
          </a:p>
          <a:p>
            <a:pPr marL="342900" lvl="0" indent="-342900">
              <a:buFont typeface="Symbol" pitchFamily="2" charset="2"/>
              <a:buChar char=""/>
            </a:pPr>
            <a:r>
              <a:rPr lang="en-GB" sz="2400" dirty="0"/>
              <a:t>Medical students</a:t>
            </a:r>
          </a:p>
          <a:p>
            <a:pPr marL="342900" lvl="0" indent="-342900">
              <a:buFont typeface="Symbol" pitchFamily="2" charset="2"/>
              <a:buChar char=""/>
            </a:pPr>
            <a:r>
              <a:rPr lang="en-GB" sz="2400" dirty="0"/>
              <a:t>Nurses/Midwives</a:t>
            </a:r>
          </a:p>
          <a:p>
            <a:pPr marL="342900" lvl="0" indent="-342900">
              <a:buSzPts val="1000"/>
              <a:buFont typeface="Symbol" pitchFamily="2" charset="2"/>
              <a:buChar char=""/>
              <a:tabLst>
                <a:tab pos="457200" algn="l"/>
              </a:tabLs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9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dissolv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DB6C-CCDC-CCAD-5F1E-913C693DEEC0}"/>
              </a:ext>
            </a:extLst>
          </p:cNvPr>
          <p:cNvSpPr>
            <a:spLocks noGrp="1"/>
          </p:cNvSpPr>
          <p:nvPr>
            <p:ph type="title"/>
          </p:nvPr>
        </p:nvSpPr>
        <p:spPr/>
        <p:txBody>
          <a:bodyPr/>
          <a:lstStyle/>
          <a:p>
            <a:endParaRPr lang="en-GB" dirty="0"/>
          </a:p>
        </p:txBody>
      </p:sp>
      <p:sp>
        <p:nvSpPr>
          <p:cNvPr id="3" name="Rectangle 2">
            <a:extLst>
              <a:ext uri="{FF2B5EF4-FFF2-40B4-BE49-F238E27FC236}">
                <a16:creationId xmlns:a16="http://schemas.microsoft.com/office/drawing/2014/main" id="{22FDC4CA-1669-4704-09FC-14CCAB2E1A45}"/>
              </a:ext>
            </a:extLst>
          </p:cNvPr>
          <p:cNvSpPr/>
          <p:nvPr/>
        </p:nvSpPr>
        <p:spPr>
          <a:xfrm>
            <a:off x="2053652" y="1225689"/>
            <a:ext cx="9428814" cy="5632311"/>
          </a:xfrm>
          <a:prstGeom prst="rect">
            <a:avLst/>
          </a:prstGeom>
        </p:spPr>
        <p:txBody>
          <a:bodyPr wrap="square">
            <a:spAutoFit/>
          </a:bodyPr>
          <a:lstStyle/>
          <a:p>
            <a:r>
              <a:rPr lang="en-GB" sz="2400" u="sng" dirty="0">
                <a:ea typeface="Calibri" panose="020F0502020204030204" pitchFamily="34" charset="0"/>
                <a:cs typeface="Times New Roman" panose="02020603050405020304" pitchFamily="18" charset="0"/>
              </a:rPr>
              <a:t>Potential mentors</a:t>
            </a:r>
            <a:endParaRPr lang="en-GB" sz="2400" dirty="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Academic Clinical Fellows (ACFs)</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Clinical Research Fellows (CRFs)</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Post-doctoral fellows</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Academic Clinical Lecturers (ACLs)</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Clinical academics (consultants/professors)</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Women’s health researchers</a:t>
            </a:r>
          </a:p>
          <a:p>
            <a:r>
              <a:rPr lang="en-GB" sz="2400" dirty="0">
                <a:ea typeface="Calibri" panose="020F0502020204030204" pitchFamily="34" charset="0"/>
                <a:cs typeface="Times New Roman" panose="02020603050405020304" pitchFamily="18" charset="0"/>
              </a:rPr>
              <a:t> </a:t>
            </a:r>
          </a:p>
          <a:p>
            <a:r>
              <a:rPr lang="en-GB" sz="2400" u="sng" dirty="0">
                <a:ea typeface="Calibri" panose="020F0502020204030204" pitchFamily="34" charset="0"/>
                <a:cs typeface="Times New Roman" panose="02020603050405020304" pitchFamily="18" charset="0"/>
              </a:rPr>
              <a:t>Duration of mentoring arrangements</a:t>
            </a:r>
            <a:endParaRPr lang="en-GB" sz="2400" dirty="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6 months (but can be extended to a further 6 months)</a:t>
            </a:r>
          </a:p>
          <a:p>
            <a:r>
              <a:rPr lang="en-GB" sz="2400" dirty="0">
                <a:ea typeface="Calibri" panose="020F0502020204030204" pitchFamily="34" charset="0"/>
                <a:cs typeface="Times New Roman" panose="02020603050405020304" pitchFamily="18" charset="0"/>
              </a:rPr>
              <a:t> </a:t>
            </a:r>
          </a:p>
          <a:p>
            <a:r>
              <a:rPr lang="en-GB" sz="2400" u="sng" dirty="0">
                <a:ea typeface="Calibri" panose="020F0502020204030204" pitchFamily="34" charset="0"/>
                <a:cs typeface="Times New Roman" panose="02020603050405020304" pitchFamily="18" charset="0"/>
              </a:rPr>
              <a:t>Meeting frequency</a:t>
            </a:r>
            <a:endParaRPr lang="en-GB" sz="2400" dirty="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4-6 meetings (face-to-face/ virtual)</a:t>
            </a:r>
          </a:p>
          <a:p>
            <a:pPr marL="342900" lvl="0" indent="-342900">
              <a:buFont typeface="Symbol" pitchFamily="2" charset="2"/>
              <a:buChar char=""/>
            </a:pPr>
            <a:r>
              <a:rPr lang="en-GB" sz="2400" dirty="0">
                <a:ea typeface="Calibri" panose="020F0502020204030204" pitchFamily="34" charset="0"/>
                <a:cs typeface="Times New Roman" panose="02020603050405020304" pitchFamily="18" charset="0"/>
              </a:rPr>
              <a:t>Agree to a report submitted to the DHL at the end (to be published on website)</a:t>
            </a:r>
          </a:p>
        </p:txBody>
      </p:sp>
    </p:spTree>
    <p:extLst>
      <p:ext uri="{BB962C8B-B14F-4D97-AF65-F5344CB8AC3E}">
        <p14:creationId xmlns:p14="http://schemas.microsoft.com/office/powerpoint/2010/main" val="40801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dissolve">
                                      <p:cBhvr>
                                        <p:cTn id="44" dur="500"/>
                                        <p:tgtEl>
                                          <p:spTgt spid="3">
                                            <p:txEl>
                                              <p:pRg st="12" end="12"/>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dissolv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8886-E4E6-33FB-964F-9A61C8D66FBF}"/>
              </a:ext>
            </a:extLst>
          </p:cNvPr>
          <p:cNvSpPr>
            <a:spLocks noGrp="1"/>
          </p:cNvSpPr>
          <p:nvPr>
            <p:ph type="title"/>
          </p:nvPr>
        </p:nvSpPr>
        <p:spPr/>
        <p:txBody>
          <a:bodyPr/>
          <a:lstStyle/>
          <a:p>
            <a:endParaRPr lang="en-GB" dirty="0"/>
          </a:p>
        </p:txBody>
      </p:sp>
      <p:sp>
        <p:nvSpPr>
          <p:cNvPr id="3" name="TextBox 2">
            <a:extLst>
              <a:ext uri="{FF2B5EF4-FFF2-40B4-BE49-F238E27FC236}">
                <a16:creationId xmlns:a16="http://schemas.microsoft.com/office/drawing/2014/main" id="{68CAF4B0-8CE5-AF3B-9EFC-5AA37A390FE9}"/>
              </a:ext>
            </a:extLst>
          </p:cNvPr>
          <p:cNvSpPr txBox="1"/>
          <p:nvPr/>
        </p:nvSpPr>
        <p:spPr>
          <a:xfrm>
            <a:off x="2184489" y="2213999"/>
            <a:ext cx="8469298" cy="2246769"/>
          </a:xfrm>
          <a:prstGeom prst="rect">
            <a:avLst/>
          </a:prstGeom>
          <a:noFill/>
        </p:spPr>
        <p:txBody>
          <a:bodyPr wrap="square" rtlCol="0">
            <a:spAutoFit/>
          </a:bodyPr>
          <a:lstStyle/>
          <a:p>
            <a:pPr marL="342900" lvl="0" indent="-342900">
              <a:buFont typeface="Symbol" pitchFamily="2" charset="2"/>
              <a:buChar char=""/>
            </a:pPr>
            <a:r>
              <a:rPr lang="en-GB" sz="2800" dirty="0"/>
              <a:t>Approach the DHL trainee tier</a:t>
            </a:r>
          </a:p>
          <a:p>
            <a:pPr lvl="0"/>
            <a:endParaRPr lang="en-GB" sz="2800" dirty="0"/>
          </a:p>
          <a:p>
            <a:pPr marL="342900" lvl="0" indent="-342900">
              <a:buFont typeface="Symbol" pitchFamily="2" charset="2"/>
              <a:buChar char=""/>
            </a:pPr>
            <a:r>
              <a:rPr lang="en-GB" sz="2800" dirty="0"/>
              <a:t>Register your interest </a:t>
            </a:r>
          </a:p>
          <a:p>
            <a:pPr marL="342900" lvl="0" indent="-342900">
              <a:buFont typeface="Symbol" pitchFamily="2" charset="2"/>
              <a:buChar char=""/>
            </a:pPr>
            <a:endParaRPr lang="en-GB" sz="2800" dirty="0"/>
          </a:p>
          <a:p>
            <a:pPr marL="342900" lvl="0" indent="-342900">
              <a:buFont typeface="Symbol" pitchFamily="2" charset="2"/>
              <a:buChar char=""/>
            </a:pPr>
            <a:r>
              <a:rPr lang="en-GB" sz="2800" dirty="0"/>
              <a:t>Contact </a:t>
            </a:r>
            <a:r>
              <a:rPr lang="en-GB" sz="2800" dirty="0" err="1"/>
              <a:t>h.khattak@doctors.org.uk</a:t>
            </a:r>
            <a:endParaRPr lang="en-GB" sz="2000" dirty="0"/>
          </a:p>
        </p:txBody>
      </p:sp>
      <p:pic>
        <p:nvPicPr>
          <p:cNvPr id="5" name="Picture 4" descr="Qr code&#10;&#10;Description automatically generated">
            <a:extLst>
              <a:ext uri="{FF2B5EF4-FFF2-40B4-BE49-F238E27FC236}">
                <a16:creationId xmlns:a16="http://schemas.microsoft.com/office/drawing/2014/main" id="{CF588855-C58F-23A9-DF64-3FEED1B54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960" y="3201035"/>
            <a:ext cx="3291840" cy="3291840"/>
          </a:xfrm>
          <a:prstGeom prst="rect">
            <a:avLst/>
          </a:prstGeom>
        </p:spPr>
      </p:pic>
    </p:spTree>
    <p:extLst>
      <p:ext uri="{BB962C8B-B14F-4D97-AF65-F5344CB8AC3E}">
        <p14:creationId xmlns:p14="http://schemas.microsoft.com/office/powerpoint/2010/main" val="7181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7998-84E0-1DE6-CDA9-F7E46B297A79}"/>
              </a:ext>
            </a:extLst>
          </p:cNvPr>
          <p:cNvSpPr>
            <a:spLocks noGrp="1"/>
          </p:cNvSpPr>
          <p:nvPr>
            <p:ph type="title"/>
          </p:nvPr>
        </p:nvSpPr>
        <p:spPr>
          <a:xfrm>
            <a:off x="838200" y="2883473"/>
            <a:ext cx="10515600" cy="1325563"/>
          </a:xfrm>
        </p:spPr>
        <p:txBody>
          <a:bodyPr/>
          <a:lstStyle/>
          <a:p>
            <a:r>
              <a:rPr lang="en-GB" dirty="0"/>
              <a:t>Thank you</a:t>
            </a:r>
          </a:p>
        </p:txBody>
      </p:sp>
    </p:spTree>
    <p:extLst>
      <p:ext uri="{BB962C8B-B14F-4D97-AF65-F5344CB8AC3E}">
        <p14:creationId xmlns:p14="http://schemas.microsoft.com/office/powerpoint/2010/main" val="18577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390" y="365125"/>
            <a:ext cx="3950563" cy="1325563"/>
          </a:xfrm>
        </p:spPr>
        <p:txBody>
          <a:bodyPr/>
          <a:lstStyle/>
          <a:p>
            <a:pPr algn="l"/>
            <a:r>
              <a:rPr lang="en-GB" dirty="0"/>
              <a:t>Case Study</a:t>
            </a:r>
          </a:p>
        </p:txBody>
      </p:sp>
      <p:pic>
        <p:nvPicPr>
          <p:cNvPr id="3074" name="Picture 2" descr="This Is Going To Hurt: Actress Ambika Mod On Shruti's Mental Health Story |  Grazia"/>
          <p:cNvPicPr>
            <a:picLocks noChangeAspect="1" noChangeArrowheads="1"/>
          </p:cNvPicPr>
          <p:nvPr/>
        </p:nvPicPr>
        <p:blipFill rotWithShape="1">
          <a:blip r:embed="rId3">
            <a:extLst>
              <a:ext uri="{28A0092B-C50C-407E-A947-70E740481C1C}">
                <a14:useLocalDpi xmlns:a14="http://schemas.microsoft.com/office/drawing/2010/main" val="0"/>
              </a:ext>
            </a:extLst>
          </a:blip>
          <a:srcRect l="13539" t="1" r="32183" b="650"/>
          <a:stretch/>
        </p:blipFill>
        <p:spPr bwMode="auto">
          <a:xfrm>
            <a:off x="7226422" y="1895212"/>
            <a:ext cx="4394447" cy="45233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4109" y="1207363"/>
            <a:ext cx="4421079" cy="5909310"/>
          </a:xfrm>
          <a:prstGeom prst="rect">
            <a:avLst/>
          </a:prstGeom>
          <a:noFill/>
        </p:spPr>
        <p:txBody>
          <a:bodyPr wrap="square" rtlCol="0">
            <a:spAutoFit/>
          </a:bodyPr>
          <a:lstStyle/>
          <a:p>
            <a:pPr marL="285750" indent="-285750">
              <a:buFont typeface="Arial" panose="020B0604020202020204" pitchFamily="34" charset="0"/>
              <a:buChar char="•"/>
            </a:pPr>
            <a:r>
              <a:rPr lang="en-GB" dirty="0"/>
              <a:t>“</a:t>
            </a:r>
            <a:r>
              <a:rPr lang="en-GB" dirty="0" err="1"/>
              <a:t>Shruti</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ST2 O&amp;G at West Midlands Hospital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Also considered Neurology and CMT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Interested in care of Women with epilepsy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 months ago there was a maternal mortality from SUDEP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Notes that neurological conditions are 2</a:t>
            </a:r>
            <a:r>
              <a:rPr lang="en-GB" baseline="30000" dirty="0"/>
              <a:t>nd</a:t>
            </a:r>
            <a:r>
              <a:rPr lang="en-GB" dirty="0"/>
              <a:t> leading cause of maternal death in the last MBRACE report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Wonders how well care of women with epilepsy is organised in her unit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2358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80" y="365125"/>
            <a:ext cx="9675920" cy="1325563"/>
          </a:xfrm>
        </p:spPr>
        <p:txBody>
          <a:bodyPr/>
          <a:lstStyle/>
          <a:p>
            <a:pPr algn="l"/>
            <a:r>
              <a:rPr lang="en-GB" dirty="0"/>
              <a:t>Case Study </a:t>
            </a:r>
            <a:r>
              <a:rPr lang="en-GB" dirty="0" err="1"/>
              <a:t>Contd</a:t>
            </a:r>
            <a:endParaRPr lang="en-GB" dirty="0"/>
          </a:p>
        </p:txBody>
      </p:sp>
      <p:sp>
        <p:nvSpPr>
          <p:cNvPr id="8" name="TextBox 7"/>
          <p:cNvSpPr txBox="1"/>
          <p:nvPr/>
        </p:nvSpPr>
        <p:spPr>
          <a:xfrm>
            <a:off x="2148395" y="1447060"/>
            <a:ext cx="7945515"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Wonders how well care of women with epilepsy is organised around the country?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Are women with epilepsy being seen for pre-pregnancy counselling?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
        <p:nvSpPr>
          <p:cNvPr id="9" name="TextBox 8"/>
          <p:cNvSpPr txBox="1"/>
          <p:nvPr/>
        </p:nvSpPr>
        <p:spPr>
          <a:xfrm>
            <a:off x="2148395" y="2963300"/>
            <a:ext cx="3630967"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Are they seen and cared for jointly with neurologists?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can we improve care?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can we ensure that care is woman centred?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sz="2000" dirty="0"/>
          </a:p>
        </p:txBody>
      </p:sp>
      <p:pic>
        <p:nvPicPr>
          <p:cNvPr id="11" name="Picture 2" descr="BBC One's This Is Going To Hurt: why Shruti is the best character"/>
          <p:cNvPicPr>
            <a:picLocks noChangeAspect="1" noChangeArrowheads="1"/>
          </p:cNvPicPr>
          <p:nvPr/>
        </p:nvPicPr>
        <p:blipFill rotWithShape="1">
          <a:blip r:embed="rId2">
            <a:extLst>
              <a:ext uri="{28A0092B-C50C-407E-A947-70E740481C1C}">
                <a14:useLocalDpi xmlns:a14="http://schemas.microsoft.com/office/drawing/2010/main" val="0"/>
              </a:ext>
            </a:extLst>
          </a:blip>
          <a:srcRect l="6017" t="6837" r="12196" b="1340"/>
          <a:stretch/>
        </p:blipFill>
        <p:spPr bwMode="auto">
          <a:xfrm>
            <a:off x="6121152" y="2901154"/>
            <a:ext cx="5789934" cy="365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is Is Going To Hurt Shru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562" y="3346882"/>
            <a:ext cx="5789934" cy="32568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677880" y="365126"/>
            <a:ext cx="9675920" cy="957648"/>
          </a:xfrm>
        </p:spPr>
        <p:txBody>
          <a:bodyPr/>
          <a:lstStyle/>
          <a:p>
            <a:pPr algn="l"/>
            <a:r>
              <a:rPr lang="en-GB" dirty="0"/>
              <a:t>Case Study </a:t>
            </a:r>
            <a:r>
              <a:rPr lang="en-GB" dirty="0" err="1"/>
              <a:t>Contd</a:t>
            </a:r>
            <a:endParaRPr lang="en-GB" dirty="0"/>
          </a:p>
        </p:txBody>
      </p:sp>
      <p:sp>
        <p:nvSpPr>
          <p:cNvPr id="3" name="TextBox 2"/>
          <p:cNvSpPr txBox="1"/>
          <p:nvPr/>
        </p:nvSpPr>
        <p:spPr>
          <a:xfrm>
            <a:off x="2139518" y="1411550"/>
            <a:ext cx="8469298"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Audits care of women with epilepsy in her local unit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Presents findings at unit’s maternity governance meeting.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do I find out if this is the case in the West Midlands or nationally?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
        <p:nvSpPr>
          <p:cNvPr id="6" name="TextBox 5"/>
          <p:cNvSpPr txBox="1"/>
          <p:nvPr/>
        </p:nvSpPr>
        <p:spPr>
          <a:xfrm>
            <a:off x="2139518" y="3260617"/>
            <a:ext cx="3817399"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How can I improve education and awareness in primary care and secondary care?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can I engage women with epilepsy to improve care?</a:t>
            </a:r>
          </a:p>
          <a:p>
            <a:pPr marL="285750" indent="-285750">
              <a:buFont typeface="Arial" panose="020B0604020202020204" pitchFamily="34" charset="0"/>
              <a:buChar char="•"/>
            </a:pPr>
            <a:endParaRPr lang="en-GB" sz="2000" dirty="0"/>
          </a:p>
          <a:p>
            <a:endParaRPr lang="en-GB" sz="2000" dirty="0"/>
          </a:p>
        </p:txBody>
      </p:sp>
    </p:spTree>
    <p:extLst>
      <p:ext uri="{BB962C8B-B14F-4D97-AF65-F5344CB8AC3E}">
        <p14:creationId xmlns:p14="http://schemas.microsoft.com/office/powerpoint/2010/main" val="378723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243" y="2486888"/>
            <a:ext cx="10515600" cy="1325563"/>
          </a:xfrm>
        </p:spPr>
        <p:txBody>
          <a:bodyPr/>
          <a:lstStyle/>
          <a:p>
            <a:r>
              <a:rPr lang="en-GB" dirty="0"/>
              <a:t>Why are we not doing better?</a:t>
            </a:r>
            <a:br>
              <a:rPr lang="en-GB" dirty="0"/>
            </a:br>
            <a:br>
              <a:rPr lang="en-GB" dirty="0"/>
            </a:br>
            <a:r>
              <a:rPr lang="en-GB" dirty="0"/>
              <a:t>How can we do better?</a:t>
            </a:r>
          </a:p>
        </p:txBody>
      </p:sp>
    </p:spTree>
    <p:extLst>
      <p:ext uri="{BB962C8B-B14F-4D97-AF65-F5344CB8AC3E}">
        <p14:creationId xmlns:p14="http://schemas.microsoft.com/office/powerpoint/2010/main" val="104526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B5E-E4A3-4277-B863-B0C66095BEED}"/>
              </a:ext>
            </a:extLst>
          </p:cNvPr>
          <p:cNvSpPr>
            <a:spLocks noGrp="1"/>
          </p:cNvSpPr>
          <p:nvPr>
            <p:ph type="title"/>
          </p:nvPr>
        </p:nvSpPr>
        <p:spPr/>
        <p:txBody>
          <a:bodyPr/>
          <a:lstStyle/>
          <a:p>
            <a:r>
              <a:rPr lang="en-GB" dirty="0"/>
              <a:t>Trainee tier </a:t>
            </a:r>
          </a:p>
        </p:txBody>
      </p:sp>
      <p:pic>
        <p:nvPicPr>
          <p:cNvPr id="1034" name="Picture 10" descr="IMG_06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074" y="1858645"/>
            <a:ext cx="1962835" cy="33909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6" descr="Image previe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Image p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descr="IMG_1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28" y="1857039"/>
            <a:ext cx="1963765" cy="3392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00328" y="5222956"/>
            <a:ext cx="1963765" cy="923330"/>
          </a:xfrm>
          <a:prstGeom prst="rect">
            <a:avLst/>
          </a:prstGeom>
          <a:noFill/>
        </p:spPr>
        <p:txBody>
          <a:bodyPr wrap="square" rtlCol="0">
            <a:spAutoFit/>
          </a:bodyPr>
          <a:lstStyle/>
          <a:p>
            <a:pPr algn="ctr"/>
            <a:r>
              <a:rPr lang="en-GB" dirty="0"/>
              <a:t>Jay </a:t>
            </a:r>
            <a:r>
              <a:rPr lang="en-GB" dirty="0" err="1"/>
              <a:t>Ghosh</a:t>
            </a:r>
            <a:r>
              <a:rPr lang="en-GB" dirty="0"/>
              <a:t> </a:t>
            </a:r>
          </a:p>
          <a:p>
            <a:pPr algn="ctr"/>
            <a:r>
              <a:rPr lang="en-GB" dirty="0"/>
              <a:t>ST5 O&amp;G </a:t>
            </a:r>
          </a:p>
          <a:p>
            <a:pPr algn="ctr"/>
            <a:r>
              <a:rPr lang="en-GB" dirty="0"/>
              <a:t>Worcester</a:t>
            </a:r>
          </a:p>
        </p:txBody>
      </p:sp>
      <p:sp>
        <p:nvSpPr>
          <p:cNvPr id="8" name="TextBox 7"/>
          <p:cNvSpPr txBox="1"/>
          <p:nvPr/>
        </p:nvSpPr>
        <p:spPr>
          <a:xfrm>
            <a:off x="4864093" y="1152946"/>
            <a:ext cx="2396970" cy="584775"/>
          </a:xfrm>
          <a:prstGeom prst="rect">
            <a:avLst/>
          </a:prstGeom>
          <a:noFill/>
        </p:spPr>
        <p:txBody>
          <a:bodyPr wrap="square" rtlCol="0">
            <a:spAutoFit/>
          </a:bodyPr>
          <a:lstStyle/>
          <a:p>
            <a:pPr algn="ctr"/>
            <a:r>
              <a:rPr lang="en-GB" sz="3200" dirty="0"/>
              <a:t>Co-Leads</a:t>
            </a:r>
          </a:p>
        </p:txBody>
      </p:sp>
      <p:sp>
        <p:nvSpPr>
          <p:cNvPr id="11" name="TextBox 10"/>
          <p:cNvSpPr txBox="1"/>
          <p:nvPr/>
        </p:nvSpPr>
        <p:spPr>
          <a:xfrm>
            <a:off x="7087074" y="5249590"/>
            <a:ext cx="1962835" cy="923330"/>
          </a:xfrm>
          <a:prstGeom prst="rect">
            <a:avLst/>
          </a:prstGeom>
          <a:noFill/>
        </p:spPr>
        <p:txBody>
          <a:bodyPr wrap="square" rtlCol="0">
            <a:spAutoFit/>
          </a:bodyPr>
          <a:lstStyle/>
          <a:p>
            <a:pPr algn="ctr"/>
            <a:r>
              <a:rPr lang="en-GB" dirty="0"/>
              <a:t>Jenny </a:t>
            </a:r>
            <a:r>
              <a:rPr lang="en-GB" dirty="0" err="1"/>
              <a:t>Tamblyn</a:t>
            </a:r>
            <a:r>
              <a:rPr lang="en-GB" dirty="0"/>
              <a:t> </a:t>
            </a:r>
          </a:p>
          <a:p>
            <a:pPr algn="ctr"/>
            <a:r>
              <a:rPr lang="en-GB" dirty="0"/>
              <a:t>SST O&amp;G </a:t>
            </a:r>
          </a:p>
          <a:p>
            <a:pPr algn="ctr"/>
            <a:r>
              <a:rPr lang="en-GB" dirty="0"/>
              <a:t>Leeds</a:t>
            </a:r>
          </a:p>
        </p:txBody>
      </p:sp>
    </p:spTree>
    <p:extLst>
      <p:ext uri="{BB962C8B-B14F-4D97-AF65-F5344CB8AC3E}">
        <p14:creationId xmlns:p14="http://schemas.microsoft.com/office/powerpoint/2010/main" val="18506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previe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p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G_78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008" y="1432858"/>
            <a:ext cx="2230078" cy="3852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Lauren Ewingt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19" y="1432858"/>
            <a:ext cx="2237173" cy="38614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262" y="1432858"/>
            <a:ext cx="2235390" cy="386180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7E392B5E-E4A3-4277-B863-B0C66095BEED}"/>
              </a:ext>
            </a:extLst>
          </p:cNvPr>
          <p:cNvSpPr>
            <a:spLocks noGrp="1"/>
          </p:cNvSpPr>
          <p:nvPr>
            <p:ph type="title"/>
          </p:nvPr>
        </p:nvSpPr>
        <p:spPr>
          <a:xfrm>
            <a:off x="838200" y="365125"/>
            <a:ext cx="10515600" cy="1325563"/>
          </a:xfrm>
        </p:spPr>
        <p:txBody>
          <a:bodyPr/>
          <a:lstStyle/>
          <a:p>
            <a:r>
              <a:rPr lang="en-GB" dirty="0"/>
              <a:t>Trainee tier </a:t>
            </a:r>
          </a:p>
        </p:txBody>
      </p:sp>
      <p:sp>
        <p:nvSpPr>
          <p:cNvPr id="14" name="TextBox 13"/>
          <p:cNvSpPr txBox="1"/>
          <p:nvPr/>
        </p:nvSpPr>
        <p:spPr>
          <a:xfrm>
            <a:off x="2104008" y="5285484"/>
            <a:ext cx="2230078" cy="1200329"/>
          </a:xfrm>
          <a:prstGeom prst="rect">
            <a:avLst/>
          </a:prstGeom>
          <a:noFill/>
        </p:spPr>
        <p:txBody>
          <a:bodyPr wrap="square" rtlCol="0">
            <a:spAutoFit/>
          </a:bodyPr>
          <a:lstStyle/>
          <a:p>
            <a:pPr algn="ctr"/>
            <a:r>
              <a:rPr lang="en-GB" dirty="0" err="1"/>
              <a:t>Hajra</a:t>
            </a:r>
            <a:r>
              <a:rPr lang="en-GB" dirty="0"/>
              <a:t> </a:t>
            </a:r>
            <a:r>
              <a:rPr lang="en-GB" dirty="0" err="1"/>
              <a:t>Khattak</a:t>
            </a:r>
            <a:r>
              <a:rPr lang="en-GB" dirty="0"/>
              <a:t> </a:t>
            </a:r>
          </a:p>
          <a:p>
            <a:pPr algn="ctr"/>
            <a:r>
              <a:rPr lang="en-GB" dirty="0"/>
              <a:t>ST3 O&amp;G </a:t>
            </a:r>
          </a:p>
          <a:p>
            <a:pPr algn="ctr"/>
            <a:r>
              <a:rPr lang="en-GB" dirty="0" err="1"/>
              <a:t>Bham</a:t>
            </a:r>
            <a:r>
              <a:rPr lang="en-GB" dirty="0"/>
              <a:t> Women’s</a:t>
            </a:r>
          </a:p>
          <a:p>
            <a:pPr algn="ctr"/>
            <a:r>
              <a:rPr lang="en-GB" dirty="0"/>
              <a:t>Teaching Lead</a:t>
            </a:r>
          </a:p>
        </p:txBody>
      </p:sp>
      <p:sp>
        <p:nvSpPr>
          <p:cNvPr id="15" name="TextBox 14"/>
          <p:cNvSpPr txBox="1"/>
          <p:nvPr/>
        </p:nvSpPr>
        <p:spPr>
          <a:xfrm>
            <a:off x="5337262" y="5285484"/>
            <a:ext cx="2230078" cy="1200329"/>
          </a:xfrm>
          <a:prstGeom prst="rect">
            <a:avLst/>
          </a:prstGeom>
          <a:noFill/>
        </p:spPr>
        <p:txBody>
          <a:bodyPr wrap="square" rtlCol="0">
            <a:spAutoFit/>
          </a:bodyPr>
          <a:lstStyle/>
          <a:p>
            <a:pPr algn="ctr"/>
            <a:r>
              <a:rPr lang="en-GB" dirty="0"/>
              <a:t>Naomi Black</a:t>
            </a:r>
          </a:p>
          <a:p>
            <a:pPr algn="ctr"/>
            <a:r>
              <a:rPr lang="en-GB" dirty="0"/>
              <a:t>CRF O&amp;G </a:t>
            </a:r>
          </a:p>
          <a:p>
            <a:pPr algn="ctr"/>
            <a:r>
              <a:rPr lang="en-GB" dirty="0"/>
              <a:t>Warwick</a:t>
            </a:r>
          </a:p>
          <a:p>
            <a:pPr algn="ctr"/>
            <a:r>
              <a:rPr lang="en-GB" dirty="0"/>
              <a:t>Clinical Lead</a:t>
            </a:r>
          </a:p>
        </p:txBody>
      </p:sp>
      <p:sp>
        <p:nvSpPr>
          <p:cNvPr id="16" name="TextBox 15"/>
          <p:cNvSpPr txBox="1"/>
          <p:nvPr/>
        </p:nvSpPr>
        <p:spPr>
          <a:xfrm>
            <a:off x="8456284" y="5294661"/>
            <a:ext cx="2230078" cy="1200329"/>
          </a:xfrm>
          <a:prstGeom prst="rect">
            <a:avLst/>
          </a:prstGeom>
          <a:noFill/>
        </p:spPr>
        <p:txBody>
          <a:bodyPr wrap="square" rtlCol="0">
            <a:spAutoFit/>
          </a:bodyPr>
          <a:lstStyle/>
          <a:p>
            <a:pPr algn="ctr"/>
            <a:r>
              <a:rPr lang="en-GB" dirty="0"/>
              <a:t>Lauren </a:t>
            </a:r>
            <a:r>
              <a:rPr lang="en-GB" dirty="0" err="1"/>
              <a:t>Ewington</a:t>
            </a:r>
            <a:endParaRPr lang="en-GB" dirty="0"/>
          </a:p>
          <a:p>
            <a:pPr algn="ctr"/>
            <a:r>
              <a:rPr lang="en-GB" dirty="0"/>
              <a:t>ST4 O&amp;G </a:t>
            </a:r>
          </a:p>
          <a:p>
            <a:pPr algn="ctr"/>
            <a:r>
              <a:rPr lang="en-GB" dirty="0" err="1"/>
              <a:t>Bham</a:t>
            </a:r>
            <a:r>
              <a:rPr lang="en-GB" dirty="0"/>
              <a:t> Heartlands</a:t>
            </a:r>
          </a:p>
          <a:p>
            <a:pPr algn="ctr"/>
            <a:r>
              <a:rPr lang="en-GB" dirty="0"/>
              <a:t>Research Lead</a:t>
            </a:r>
          </a:p>
        </p:txBody>
      </p:sp>
    </p:spTree>
    <p:extLst>
      <p:ext uri="{BB962C8B-B14F-4D97-AF65-F5344CB8AC3E}">
        <p14:creationId xmlns:p14="http://schemas.microsoft.com/office/powerpoint/2010/main" val="183428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previe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p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itle 1">
            <a:extLst>
              <a:ext uri="{FF2B5EF4-FFF2-40B4-BE49-F238E27FC236}">
                <a16:creationId xmlns:a16="http://schemas.microsoft.com/office/drawing/2014/main" id="{7E392B5E-E4A3-4277-B863-B0C66095BEED}"/>
              </a:ext>
            </a:extLst>
          </p:cNvPr>
          <p:cNvSpPr>
            <a:spLocks noGrp="1"/>
          </p:cNvSpPr>
          <p:nvPr>
            <p:ph type="title"/>
          </p:nvPr>
        </p:nvSpPr>
        <p:spPr>
          <a:xfrm>
            <a:off x="838200" y="365125"/>
            <a:ext cx="10515600" cy="1325563"/>
          </a:xfrm>
        </p:spPr>
        <p:txBody>
          <a:bodyPr/>
          <a:lstStyle/>
          <a:p>
            <a:r>
              <a:rPr lang="en-GB" dirty="0"/>
              <a:t>Trainee tier </a:t>
            </a:r>
          </a:p>
        </p:txBody>
      </p:sp>
      <p:sp>
        <p:nvSpPr>
          <p:cNvPr id="14" name="TextBox 13"/>
          <p:cNvSpPr txBox="1"/>
          <p:nvPr/>
        </p:nvSpPr>
        <p:spPr>
          <a:xfrm>
            <a:off x="2104008" y="5285484"/>
            <a:ext cx="2230078" cy="1200329"/>
          </a:xfrm>
          <a:prstGeom prst="rect">
            <a:avLst/>
          </a:prstGeom>
          <a:noFill/>
        </p:spPr>
        <p:txBody>
          <a:bodyPr wrap="square" rtlCol="0">
            <a:spAutoFit/>
          </a:bodyPr>
          <a:lstStyle/>
          <a:p>
            <a:pPr algn="ctr"/>
            <a:r>
              <a:rPr lang="en-GB" dirty="0"/>
              <a:t>Elaine Leung</a:t>
            </a:r>
          </a:p>
          <a:p>
            <a:pPr algn="ctr"/>
            <a:r>
              <a:rPr lang="en-GB" dirty="0"/>
              <a:t>ACL ST6 O&amp;G </a:t>
            </a:r>
          </a:p>
          <a:p>
            <a:pPr algn="ctr"/>
            <a:r>
              <a:rPr lang="en-GB" dirty="0" err="1"/>
              <a:t>Bham</a:t>
            </a:r>
            <a:r>
              <a:rPr lang="en-GB" dirty="0"/>
              <a:t> City </a:t>
            </a:r>
          </a:p>
          <a:p>
            <a:pPr algn="ctr"/>
            <a:r>
              <a:rPr lang="en-GB" dirty="0" err="1"/>
              <a:t>Liason</a:t>
            </a:r>
            <a:r>
              <a:rPr lang="en-GB" dirty="0"/>
              <a:t> Lead</a:t>
            </a:r>
          </a:p>
        </p:txBody>
      </p:sp>
      <p:sp>
        <p:nvSpPr>
          <p:cNvPr id="15" name="TextBox 14"/>
          <p:cNvSpPr txBox="1"/>
          <p:nvPr/>
        </p:nvSpPr>
        <p:spPr>
          <a:xfrm>
            <a:off x="5337262" y="5285484"/>
            <a:ext cx="2230078" cy="1200329"/>
          </a:xfrm>
          <a:prstGeom prst="rect">
            <a:avLst/>
          </a:prstGeom>
          <a:noFill/>
        </p:spPr>
        <p:txBody>
          <a:bodyPr wrap="square" rtlCol="0">
            <a:spAutoFit/>
          </a:bodyPr>
          <a:lstStyle/>
          <a:p>
            <a:pPr algn="ctr"/>
            <a:r>
              <a:rPr lang="en-GB" dirty="0"/>
              <a:t>Emily Fox</a:t>
            </a:r>
          </a:p>
          <a:p>
            <a:pPr algn="ctr"/>
            <a:r>
              <a:rPr lang="en-GB" dirty="0"/>
              <a:t>ST1 O&amp;G </a:t>
            </a:r>
          </a:p>
          <a:p>
            <a:pPr algn="ctr"/>
            <a:r>
              <a:rPr lang="en-GB" dirty="0"/>
              <a:t>Worcester</a:t>
            </a:r>
          </a:p>
          <a:p>
            <a:pPr algn="ctr"/>
            <a:r>
              <a:rPr lang="en-GB" dirty="0"/>
              <a:t>Co-Publicity Lead</a:t>
            </a:r>
          </a:p>
        </p:txBody>
      </p:sp>
      <p:sp>
        <p:nvSpPr>
          <p:cNvPr id="16" name="TextBox 15"/>
          <p:cNvSpPr txBox="1"/>
          <p:nvPr/>
        </p:nvSpPr>
        <p:spPr>
          <a:xfrm>
            <a:off x="8456284" y="5294661"/>
            <a:ext cx="2230078" cy="1200329"/>
          </a:xfrm>
          <a:prstGeom prst="rect">
            <a:avLst/>
          </a:prstGeom>
          <a:noFill/>
        </p:spPr>
        <p:txBody>
          <a:bodyPr wrap="square" rtlCol="0">
            <a:spAutoFit/>
          </a:bodyPr>
          <a:lstStyle/>
          <a:p>
            <a:pPr algn="ctr"/>
            <a:r>
              <a:rPr lang="en-GB" dirty="0"/>
              <a:t>Tanya </a:t>
            </a:r>
            <a:r>
              <a:rPr lang="en-GB" dirty="0" err="1"/>
              <a:t>Bodenham</a:t>
            </a:r>
            <a:endParaRPr lang="en-GB" dirty="0"/>
          </a:p>
          <a:p>
            <a:pPr algn="ctr"/>
            <a:r>
              <a:rPr lang="en-GB" dirty="0"/>
              <a:t>ST2 O&amp;G </a:t>
            </a:r>
          </a:p>
          <a:p>
            <a:pPr algn="ctr"/>
            <a:r>
              <a:rPr lang="en-GB" dirty="0" err="1"/>
              <a:t>Bham</a:t>
            </a:r>
            <a:r>
              <a:rPr lang="en-GB" dirty="0"/>
              <a:t> City</a:t>
            </a:r>
          </a:p>
          <a:p>
            <a:pPr algn="ctr"/>
            <a:r>
              <a:rPr lang="en-GB" dirty="0"/>
              <a:t>Co-Publicity Lead</a:t>
            </a:r>
          </a:p>
        </p:txBody>
      </p:sp>
      <p:pic>
        <p:nvPicPr>
          <p:cNvPr id="19" name="Picture 4" descr="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008" y="1432857"/>
            <a:ext cx="2230078" cy="38526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21" t="1" r="13880" b="1"/>
          <a:stretch/>
        </p:blipFill>
        <p:spPr bwMode="auto">
          <a:xfrm>
            <a:off x="5342574" y="1432856"/>
            <a:ext cx="2230078" cy="385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Tanya Bodenh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514" y="1442033"/>
            <a:ext cx="2230078" cy="385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6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80" y="365125"/>
            <a:ext cx="9675920" cy="1325563"/>
          </a:xfrm>
        </p:spPr>
        <p:txBody>
          <a:bodyPr/>
          <a:lstStyle/>
          <a:p>
            <a:pPr algn="l"/>
            <a:r>
              <a:rPr lang="en-GB" dirty="0"/>
              <a:t>Case Study </a:t>
            </a:r>
            <a:r>
              <a:rPr lang="en-GB" dirty="0" err="1"/>
              <a:t>Contd</a:t>
            </a:r>
            <a:endParaRPr lang="en-GB" dirty="0"/>
          </a:p>
        </p:txBody>
      </p:sp>
      <p:sp>
        <p:nvSpPr>
          <p:cNvPr id="8" name="TextBox 7"/>
          <p:cNvSpPr txBox="1"/>
          <p:nvPr/>
        </p:nvSpPr>
        <p:spPr>
          <a:xfrm>
            <a:off x="2148395" y="1287261"/>
            <a:ext cx="7945515"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Wonders how well care of women with epilepsy is organised around the country?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Are women with epilepsy being seen for pre-pregnancy counselling?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
        <p:nvSpPr>
          <p:cNvPr id="9" name="TextBox 8"/>
          <p:cNvSpPr txBox="1"/>
          <p:nvPr/>
        </p:nvSpPr>
        <p:spPr>
          <a:xfrm>
            <a:off x="2148395" y="2963300"/>
            <a:ext cx="4767310"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Are they seen and cared for jointly with neurologists?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can we improve care?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can we ensure that care is woman centred?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sz="2000" dirty="0"/>
          </a:p>
        </p:txBody>
      </p:sp>
      <p:pic>
        <p:nvPicPr>
          <p:cNvPr id="3074" name="Picture 2" descr="Ambika Mod: Character of Shruti in BBC's This Is Going To Hurt is important  | The Bolton New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38" t="3711"/>
          <a:stretch/>
        </p:blipFill>
        <p:spPr bwMode="auto">
          <a:xfrm>
            <a:off x="7261935" y="2900619"/>
            <a:ext cx="4647676" cy="377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47212"/>
      </p:ext>
    </p:extLst>
  </p:cSld>
  <p:clrMapOvr>
    <a:masterClrMapping/>
  </p:clrMapOvr>
</p:sld>
</file>

<file path=ppt/theme/theme1.xml><?xml version="1.0" encoding="utf-8"?>
<a:theme xmlns:a="http://schemas.openxmlformats.org/drawingml/2006/main" name="Office Theme">
  <a:themeElements>
    <a:clrScheme name="DHL Network">
      <a:dk1>
        <a:srgbClr val="002060"/>
      </a:dk1>
      <a:lt1>
        <a:sysClr val="window" lastClr="FFFFFF"/>
      </a:lt1>
      <a:dk2>
        <a:srgbClr val="3A3838"/>
      </a:dk2>
      <a:lt2>
        <a:srgbClr val="E7E6E6"/>
      </a:lt2>
      <a:accent1>
        <a:srgbClr val="2F5496"/>
      </a:accent1>
      <a:accent2>
        <a:srgbClr val="ED7D31"/>
      </a:accent2>
      <a:accent3>
        <a:srgbClr val="FFD965"/>
      </a:accent3>
      <a:accent4>
        <a:srgbClr val="85C0F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L_Presentation Template" id="{2F540032-9976-4F02-BC5C-4818EA669858}" vid="{E5B75666-8934-400F-B572-F4C31962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DHL_Presentation Template</Template>
  <TotalTime>867</TotalTime>
  <Words>1098</Words>
  <Application>Microsoft Macintosh PowerPoint</Application>
  <PresentationFormat>Widescreen</PresentationFormat>
  <Paragraphs>139</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Dame Hilda Lloyd Network Trainee Tier </vt:lpstr>
      <vt:lpstr>Case Study</vt:lpstr>
      <vt:lpstr>Case Study Contd</vt:lpstr>
      <vt:lpstr>Case Study Contd</vt:lpstr>
      <vt:lpstr>Why are we not doing better?  How can we do better?</vt:lpstr>
      <vt:lpstr>Trainee tier </vt:lpstr>
      <vt:lpstr>Trainee tier </vt:lpstr>
      <vt:lpstr>Trainee tier </vt:lpstr>
      <vt:lpstr>Case Study Contd</vt:lpstr>
      <vt:lpstr>I don’t know how to do this…  I need some help and guidance…</vt:lpstr>
      <vt:lpstr>How can DHL help?</vt:lpstr>
      <vt:lpstr>Dame Hilda Lloyd Network Mentorship Scheme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Oakey (MDS - Research and Knowledge Transfer)</dc:creator>
  <cp:lastModifiedBy>Microsoft Office User</cp:lastModifiedBy>
  <cp:revision>28</cp:revision>
  <dcterms:created xsi:type="dcterms:W3CDTF">2022-05-09T09:17:48Z</dcterms:created>
  <dcterms:modified xsi:type="dcterms:W3CDTF">2022-06-08T12:13:18Z</dcterms:modified>
</cp:coreProperties>
</file>