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71" r:id="rId4"/>
    <p:sldId id="260" r:id="rId5"/>
    <p:sldId id="265" r:id="rId6"/>
    <p:sldId id="263" r:id="rId7"/>
    <p:sldId id="269" r:id="rId8"/>
    <p:sldId id="268" r:id="rId9"/>
    <p:sldId id="266" r:id="rId10"/>
    <p:sldId id="267" r:id="rId11"/>
    <p:sldId id="2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E0"/>
    <a:srgbClr val="FF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44D130-90F8-E8DC-F651-B36CE5CDD461}" v="5" dt="2022-06-08T22:13:12.945"/>
    <p1510:client id="{BD1E1152-5B3A-3652-4227-966262D52F93}" v="312" dt="2022-06-08T18:01:52.962"/>
    <p1510:client id="{CBEED254-57A0-F1CF-8066-4EAA92C9DBA4}" v="1" dt="2022-06-07T13:56:48.8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5" autoAdjust="0"/>
    <p:restoredTop sz="84395"/>
  </p:normalViewPr>
  <p:slideViewPr>
    <p:cSldViewPr snapToGrid="0">
      <p:cViewPr>
        <p:scale>
          <a:sx n="60" d="100"/>
          <a:sy n="60" d="100"/>
        </p:scale>
        <p:origin x="232" y="8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DC030-B175-441D-BD4F-1452567FBD14}" type="datetimeFigureOut">
              <a:t>6/8/22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33858-ED4D-4AE8-8D0A-6A010100C17A}" type="slidenum">
              <a:t>‹#›</a:t>
            </a:fld>
            <a:endParaRPr lang="en-US"/>
          </a:p>
        </p:txBody>
      </p:sp>
    </p:spTree>
    <p:extLst>
      <p:ext uri="{BB962C8B-B14F-4D97-AF65-F5344CB8AC3E}">
        <p14:creationId xmlns:p14="http://schemas.microsoft.com/office/powerpoint/2010/main" val="3551530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Rcognised</a:t>
            </a:r>
            <a:r>
              <a:rPr lang="en-GB" dirty="0"/>
              <a:t> for their commitment and involvement in the DHL network</a:t>
            </a:r>
          </a:p>
        </p:txBody>
      </p:sp>
      <p:sp>
        <p:nvSpPr>
          <p:cNvPr id="4" name="Slide Number Placeholder 3"/>
          <p:cNvSpPr>
            <a:spLocks noGrp="1"/>
          </p:cNvSpPr>
          <p:nvPr>
            <p:ph type="sldNum" sz="quarter" idx="5"/>
          </p:nvPr>
        </p:nvSpPr>
        <p:spPr/>
        <p:txBody>
          <a:bodyPr/>
          <a:lstStyle/>
          <a:p>
            <a:fld id="{12233858-ED4D-4AE8-8D0A-6A010100C17A}" type="slidenum">
              <a:rPr lang="en-GB" smtClean="0"/>
              <a:t>3</a:t>
            </a:fld>
            <a:endParaRPr lang="en-GB"/>
          </a:p>
        </p:txBody>
      </p:sp>
    </p:spTree>
    <p:extLst>
      <p:ext uri="{BB962C8B-B14F-4D97-AF65-F5344CB8AC3E}">
        <p14:creationId xmlns:p14="http://schemas.microsoft.com/office/powerpoint/2010/main" val="256439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233858-ED4D-4AE8-8D0A-6A010100C17A}" type="slidenum">
              <a:rPr lang="en-GB" smtClean="0"/>
              <a:t>4</a:t>
            </a:fld>
            <a:endParaRPr lang="en-GB"/>
          </a:p>
        </p:txBody>
      </p:sp>
    </p:spTree>
    <p:extLst>
      <p:ext uri="{BB962C8B-B14F-4D97-AF65-F5344CB8AC3E}">
        <p14:creationId xmlns:p14="http://schemas.microsoft.com/office/powerpoint/2010/main" val="64859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zoom webinar was conducted by Dr Elaine Leung, NIHR </a:t>
            </a:r>
            <a:r>
              <a:rPr lang="en-US" dirty="0" err="1"/>
              <a:t>acaemic</a:t>
            </a:r>
            <a:r>
              <a:rPr lang="en-US" dirty="0"/>
              <a:t> clinical lecturer in </a:t>
            </a:r>
            <a:r>
              <a:rPr lang="en-US" dirty="0" err="1"/>
              <a:t>gynaecological</a:t>
            </a:r>
            <a:r>
              <a:rPr lang="en-US" dirty="0"/>
              <a:t> oncology. It was catered to anybody applying for academic foundation </a:t>
            </a:r>
            <a:r>
              <a:rPr lang="en-US" dirty="0" err="1"/>
              <a:t>programme</a:t>
            </a:r>
            <a:r>
              <a:rPr lang="en-US" dirty="0"/>
              <a:t> and explored academic careers in Women’s Health. Topics discussed included the highlights of being an academic clinician in Obstetrics and </a:t>
            </a:r>
            <a:r>
              <a:rPr lang="en-US" dirty="0" err="1"/>
              <a:t>Gynaecology</a:t>
            </a:r>
            <a:r>
              <a:rPr lang="en-US" dirty="0"/>
              <a:t>, and Dr Leung also provided advice on enhancing your CV and how to approach interviews. Furthermore, Dr Leung was able to answer questions that attendees had regarding life as an academic clinician.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2233858-ED4D-4AE8-8D0A-6A010100C17A}" type="slidenum">
              <a:t>7</a:t>
            </a:fld>
            <a:endParaRPr lang="en-US"/>
          </a:p>
        </p:txBody>
      </p:sp>
    </p:spTree>
    <p:extLst>
      <p:ext uri="{BB962C8B-B14F-4D97-AF65-F5344CB8AC3E}">
        <p14:creationId xmlns:p14="http://schemas.microsoft.com/office/powerpoint/2010/main" val="115500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were able to </a:t>
            </a:r>
            <a:r>
              <a:rPr lang="en-US" dirty="0" err="1">
                <a:cs typeface="Calibri"/>
              </a:rPr>
              <a:t>organise</a:t>
            </a:r>
            <a:r>
              <a:rPr lang="en-US" dirty="0">
                <a:cs typeface="Calibri"/>
              </a:rPr>
              <a:t> a talk for students of a Birmingham school on the topic of life as a medical student. This was presented by Gurkiran, one of our student champions. She spoke to sixth form students interested in a career in medicine. Topics covered included advice on the application process and details of how to manage time as a medical student. We also had an SHO present who was able to talk about her experiences working as a doctor. </a:t>
            </a:r>
          </a:p>
        </p:txBody>
      </p:sp>
      <p:sp>
        <p:nvSpPr>
          <p:cNvPr id="4" name="Slide Number Placeholder 3"/>
          <p:cNvSpPr>
            <a:spLocks noGrp="1"/>
          </p:cNvSpPr>
          <p:nvPr>
            <p:ph type="sldNum" sz="quarter" idx="5"/>
          </p:nvPr>
        </p:nvSpPr>
        <p:spPr/>
        <p:txBody>
          <a:bodyPr/>
          <a:lstStyle/>
          <a:p>
            <a:fld id="{12233858-ED4D-4AE8-8D0A-6A010100C17A}" type="slidenum">
              <a:t>9</a:t>
            </a:fld>
            <a:endParaRPr lang="en-US"/>
          </a:p>
        </p:txBody>
      </p:sp>
    </p:spTree>
    <p:extLst>
      <p:ext uri="{BB962C8B-B14F-4D97-AF65-F5344CB8AC3E}">
        <p14:creationId xmlns:p14="http://schemas.microsoft.com/office/powerpoint/2010/main" val="732641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Proud to </a:t>
            </a:r>
            <a:r>
              <a:rPr lang="en-US" dirty="0" err="1">
                <a:cs typeface="Calibri"/>
              </a:rPr>
              <a:t>organise</a:t>
            </a:r>
            <a:r>
              <a:rPr lang="en-US" dirty="0">
                <a:cs typeface="Calibri"/>
              </a:rPr>
              <a:t> our first essay competition, open to sixth form students interested in a career in health. We asked students to write a 2000 word essay on one of the following titles. Students were encouraged to conduct their own literature search and discuss the topic of their choice with justifications. We received a number of interesting </a:t>
            </a:r>
            <a:r>
              <a:rPr lang="en-US" dirty="0" err="1">
                <a:cs typeface="Calibri"/>
              </a:rPr>
              <a:t>sumbmission</a:t>
            </a:r>
            <a:r>
              <a:rPr lang="en-US" dirty="0">
                <a:cs typeface="Calibri"/>
              </a:rPr>
              <a:t> but are happy to announce today the winners of the competition </a:t>
            </a:r>
          </a:p>
        </p:txBody>
      </p:sp>
      <p:sp>
        <p:nvSpPr>
          <p:cNvPr id="4" name="Slide Number Placeholder 3"/>
          <p:cNvSpPr>
            <a:spLocks noGrp="1"/>
          </p:cNvSpPr>
          <p:nvPr>
            <p:ph type="sldNum" sz="quarter" idx="5"/>
          </p:nvPr>
        </p:nvSpPr>
        <p:spPr/>
        <p:txBody>
          <a:bodyPr/>
          <a:lstStyle/>
          <a:p>
            <a:fld id="{12233858-ED4D-4AE8-8D0A-6A010100C17A}" type="slidenum">
              <a:t>10</a:t>
            </a:fld>
            <a:endParaRPr lang="en-US"/>
          </a:p>
        </p:txBody>
      </p:sp>
    </p:spTree>
    <p:extLst>
      <p:ext uri="{BB962C8B-B14F-4D97-AF65-F5344CB8AC3E}">
        <p14:creationId xmlns:p14="http://schemas.microsoft.com/office/powerpoint/2010/main" val="284870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Fatima Hado who chose to write on the topic of What are the barriers to refugee </a:t>
            </a:r>
            <a:r>
              <a:rPr lang="en-US" dirty="0" err="1"/>
              <a:t>womens</a:t>
            </a:r>
            <a:r>
              <a:rPr lang="en-US" dirty="0"/>
              <a:t> health? Her essay was well structured and presented, with clear identification of several relevant barriers to refugee women’s health </a:t>
            </a:r>
            <a:endParaRPr lang="en-US" dirty="0">
              <a:cs typeface="Calibri"/>
            </a:endParaRPr>
          </a:p>
          <a:p>
            <a:r>
              <a:rPr lang="en-US" dirty="0">
                <a:cs typeface="Calibri"/>
              </a:rPr>
              <a:t>And we are also please to announce the runner up as </a:t>
            </a:r>
            <a:r>
              <a:rPr lang="en-US" dirty="0" err="1">
                <a:cs typeface="Calibri"/>
              </a:rPr>
              <a:t>Lpuise</a:t>
            </a:r>
            <a:r>
              <a:rPr lang="en-US" dirty="0">
                <a:cs typeface="Calibri"/>
              </a:rPr>
              <a:t> Osborne, whose </a:t>
            </a:r>
            <a:r>
              <a:rPr lang="en-US" dirty="0"/>
              <a:t>essay explored the inequalities in Womens </a:t>
            </a:r>
            <a:r>
              <a:rPr lang="en-US" dirty="0" err="1"/>
              <a:t>helath</a:t>
            </a:r>
            <a:r>
              <a:rPr lang="en-US" dirty="0"/>
              <a:t> globally. Her essay was thoroughly researched and her passion for the subject was clear in her writing. She presented some interesting arguments regarding female inequality in relation to cardiovascular disease, which is still perceived as a male predominant disease. </a:t>
            </a:r>
            <a:endParaRPr lang="en-US" dirty="0">
              <a:cs typeface="Calibri"/>
            </a:endParaRPr>
          </a:p>
          <a:p>
            <a:r>
              <a:rPr lang="en-US" dirty="0">
                <a:cs typeface="Calibri"/>
              </a:rPr>
              <a:t>We would like to invite both Fatime and Louise on stage now to be awarded their </a:t>
            </a:r>
            <a:r>
              <a:rPr lang="en-US" dirty="0" err="1">
                <a:cs typeface="Calibri"/>
              </a:rPr>
              <a:t>certiifcates</a:t>
            </a:r>
            <a:r>
              <a:rPr lang="en-US" dirty="0">
                <a:cs typeface="Calibri"/>
              </a:rPr>
              <a:t>. </a:t>
            </a:r>
          </a:p>
        </p:txBody>
      </p:sp>
      <p:sp>
        <p:nvSpPr>
          <p:cNvPr id="4" name="Slide Number Placeholder 3"/>
          <p:cNvSpPr>
            <a:spLocks noGrp="1"/>
          </p:cNvSpPr>
          <p:nvPr>
            <p:ph type="sldNum" sz="quarter" idx="5"/>
          </p:nvPr>
        </p:nvSpPr>
        <p:spPr/>
        <p:txBody>
          <a:bodyPr/>
          <a:lstStyle/>
          <a:p>
            <a:fld id="{12233858-ED4D-4AE8-8D0A-6A010100C17A}" type="slidenum">
              <a:t>11</a:t>
            </a:fld>
            <a:endParaRPr lang="en-US"/>
          </a:p>
        </p:txBody>
      </p:sp>
    </p:spTree>
    <p:extLst>
      <p:ext uri="{BB962C8B-B14F-4D97-AF65-F5344CB8AC3E}">
        <p14:creationId xmlns:p14="http://schemas.microsoft.com/office/powerpoint/2010/main" val="2187791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EC927-5224-4A1B-B42F-BC6CAF265D5B}"/>
              </a:ext>
            </a:extLst>
          </p:cNvPr>
          <p:cNvSpPr>
            <a:spLocks noGrp="1"/>
          </p:cNvSpPr>
          <p:nvPr>
            <p:ph type="title"/>
          </p:nvPr>
        </p:nvSpPr>
        <p:spPr>
          <a:xfrm>
            <a:off x="1121004" y="2495583"/>
            <a:ext cx="10515600" cy="1325563"/>
          </a:xfrm>
          <a:prstGeom prst="rect">
            <a:avLst/>
          </a:prstGeom>
          <a:solidFill>
            <a:schemeClr val="accent3">
              <a:lumMod val="60000"/>
              <a:lumOff val="40000"/>
            </a:schemeClr>
          </a:solidFill>
        </p:spPr>
        <p:txBody>
          <a:bodyPr/>
          <a:lstStyle>
            <a:lvl1pPr>
              <a:defRPr sz="6600" b="1"/>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121CD75A-9541-4686-8B1E-21C3B7DFE001}"/>
              </a:ext>
            </a:extLst>
          </p:cNvPr>
          <p:cNvSpPr>
            <a:spLocks noGrp="1"/>
          </p:cNvSpPr>
          <p:nvPr>
            <p:ph type="dt" sz="half" idx="10"/>
          </p:nvPr>
        </p:nvSpPr>
        <p:spPr/>
        <p:txBody>
          <a:bodyPr/>
          <a:lstStyle/>
          <a:p>
            <a:fld id="{5D91E3F6-330C-449A-8FF2-0B4670B23E0D}" type="datetimeFigureOut">
              <a:rPr lang="en-GB" smtClean="0"/>
              <a:t>08/06/2022</a:t>
            </a:fld>
            <a:endParaRPr lang="en-GB" dirty="0"/>
          </a:p>
        </p:txBody>
      </p:sp>
    </p:spTree>
    <p:extLst>
      <p:ext uri="{BB962C8B-B14F-4D97-AF65-F5344CB8AC3E}">
        <p14:creationId xmlns:p14="http://schemas.microsoft.com/office/powerpoint/2010/main" val="365793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C06F-6DF5-4D4C-B8EF-E2914B41F1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8017A7-76E2-4E48-A963-5293B8C16E85}"/>
              </a:ext>
            </a:extLst>
          </p:cNvPr>
          <p:cNvSpPr>
            <a:spLocks noGrp="1"/>
          </p:cNvSpPr>
          <p:nvPr>
            <p:ph type="dt" sz="half" idx="10"/>
          </p:nvPr>
        </p:nvSpPr>
        <p:spPr/>
        <p:txBody>
          <a:bodyPr/>
          <a:lstStyle/>
          <a:p>
            <a:fld id="{5D91E3F6-330C-449A-8FF2-0B4670B23E0D}" type="datetimeFigureOut">
              <a:rPr lang="en-GB" smtClean="0"/>
              <a:t>08/06/2022</a:t>
            </a:fld>
            <a:endParaRPr lang="en-GB" dirty="0"/>
          </a:p>
        </p:txBody>
      </p:sp>
    </p:spTree>
    <p:extLst>
      <p:ext uri="{BB962C8B-B14F-4D97-AF65-F5344CB8AC3E}">
        <p14:creationId xmlns:p14="http://schemas.microsoft.com/office/powerpoint/2010/main" val="232853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67891D-F5C4-4338-803A-AA2B584DC507}"/>
              </a:ext>
            </a:extLst>
          </p:cNvPr>
          <p:cNvSpPr/>
          <p:nvPr userDrawn="1"/>
        </p:nvSpPr>
        <p:spPr>
          <a:xfrm>
            <a:off x="2743200" y="2347274"/>
            <a:ext cx="8832915" cy="299772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B4CE2F95-A3C8-428C-9477-6E6BDBB8A060}"/>
              </a:ext>
            </a:extLst>
          </p:cNvPr>
          <p:cNvSpPr txBox="1">
            <a:spLocks/>
          </p:cNvSpPr>
          <p:nvPr userDrawn="1"/>
        </p:nvSpPr>
        <p:spPr>
          <a:xfrm>
            <a:off x="1524000" y="11223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10" name="Subtitle 2">
            <a:extLst>
              <a:ext uri="{FF2B5EF4-FFF2-40B4-BE49-F238E27FC236}">
                <a16:creationId xmlns:a16="http://schemas.microsoft.com/office/drawing/2014/main" id="{833549A2-D7A3-4FA1-B4CD-4B61CE3A6525}"/>
              </a:ext>
            </a:extLst>
          </p:cNvPr>
          <p:cNvSpPr txBox="1">
            <a:spLocks/>
          </p:cNvSpPr>
          <p:nvPr userDrawn="1"/>
        </p:nvSpPr>
        <p:spPr>
          <a:xfrm>
            <a:off x="1524000" y="3602038"/>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11" name="Date Placeholder 3">
            <a:extLst>
              <a:ext uri="{FF2B5EF4-FFF2-40B4-BE49-F238E27FC236}">
                <a16:creationId xmlns:a16="http://schemas.microsoft.com/office/drawing/2014/main" id="{5BC17D87-C28D-4780-9BE8-2C04F63C6B10}"/>
              </a:ext>
            </a:extLst>
          </p:cNvPr>
          <p:cNvSpPr>
            <a:spLocks noGrp="1"/>
          </p:cNvSpPr>
          <p:nvPr>
            <p:ph type="dt" sz="half" idx="2"/>
          </p:nvPr>
        </p:nvSpPr>
        <p:spPr>
          <a:xfrm>
            <a:off x="9448800" y="6492874"/>
            <a:ext cx="2743200" cy="365125"/>
          </a:xfrm>
          <a:prstGeom prst="rect">
            <a:avLst/>
          </a:prstGeom>
        </p:spPr>
        <p:txBody>
          <a:bodyPr/>
          <a:lstStyle/>
          <a:p>
            <a:fld id="{5D91E3F6-330C-449A-8FF2-0B4670B23E0D}" type="datetimeFigureOut">
              <a:rPr lang="en-GB" smtClean="0"/>
              <a:t>08/06/2022</a:t>
            </a:fld>
            <a:endParaRPr lang="en-GB" dirty="0"/>
          </a:p>
        </p:txBody>
      </p:sp>
      <p:sp>
        <p:nvSpPr>
          <p:cNvPr id="14" name="Title 13">
            <a:extLst>
              <a:ext uri="{FF2B5EF4-FFF2-40B4-BE49-F238E27FC236}">
                <a16:creationId xmlns:a16="http://schemas.microsoft.com/office/drawing/2014/main" id="{8AB1215F-461B-4F98-B13C-4BB4F6B73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16" name="Text Placeholder 15">
            <a:extLst>
              <a:ext uri="{FF2B5EF4-FFF2-40B4-BE49-F238E27FC236}">
                <a16:creationId xmlns:a16="http://schemas.microsoft.com/office/drawing/2014/main" id="{54E94E55-FD2E-4711-88B0-59F57141AE6C}"/>
              </a:ext>
            </a:extLst>
          </p:cNvPr>
          <p:cNvSpPr>
            <a:spLocks noGrp="1"/>
          </p:cNvSpPr>
          <p:nvPr>
            <p:ph type="body" sz="quarter" idx="10"/>
          </p:nvPr>
        </p:nvSpPr>
        <p:spPr>
          <a:xfrm>
            <a:off x="2743200" y="2444750"/>
            <a:ext cx="9144000" cy="2813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6142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1F0E-2B8B-43DB-A667-D401D8D6BB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45150E-DE4B-413F-9BA8-2905A843378F}"/>
              </a:ext>
            </a:extLst>
          </p:cNvPr>
          <p:cNvSpPr>
            <a:spLocks noGrp="1"/>
          </p:cNvSpPr>
          <p:nvPr>
            <p:ph type="dt" sz="half" idx="10"/>
          </p:nvPr>
        </p:nvSpPr>
        <p:spPr/>
        <p:txBody>
          <a:bodyPr/>
          <a:lstStyle/>
          <a:p>
            <a:fld id="{5D91E3F6-330C-449A-8FF2-0B4670B23E0D}" type="datetimeFigureOut">
              <a:rPr lang="en-GB" smtClean="0"/>
              <a:t>08/06/2022</a:t>
            </a:fld>
            <a:endParaRPr lang="en-GB" dirty="0"/>
          </a:p>
        </p:txBody>
      </p:sp>
      <p:sp>
        <p:nvSpPr>
          <p:cNvPr id="7" name="Chart Placeholder 6">
            <a:extLst>
              <a:ext uri="{FF2B5EF4-FFF2-40B4-BE49-F238E27FC236}">
                <a16:creationId xmlns:a16="http://schemas.microsoft.com/office/drawing/2014/main" id="{3DF39C06-6415-4FC1-8476-0FA92EFF6222}"/>
              </a:ext>
            </a:extLst>
          </p:cNvPr>
          <p:cNvSpPr>
            <a:spLocks noGrp="1"/>
          </p:cNvSpPr>
          <p:nvPr>
            <p:ph type="chart" sz="quarter" idx="11"/>
          </p:nvPr>
        </p:nvSpPr>
        <p:spPr>
          <a:xfrm>
            <a:off x="2250813" y="1957626"/>
            <a:ext cx="4527060" cy="1056865"/>
          </a:xfrm>
          <a:prstGeom prst="rect">
            <a:avLst/>
          </a:prstGeom>
        </p:spPr>
        <p:txBody>
          <a:bodyPr/>
          <a:lstStyle/>
          <a:p>
            <a:r>
              <a:rPr lang="en-US" dirty="0"/>
              <a:t>Click icon to add chart</a:t>
            </a:r>
            <a:endParaRPr lang="en-GB" dirty="0"/>
          </a:p>
        </p:txBody>
      </p:sp>
    </p:spTree>
    <p:extLst>
      <p:ext uri="{BB962C8B-B14F-4D97-AF65-F5344CB8AC3E}">
        <p14:creationId xmlns:p14="http://schemas.microsoft.com/office/powerpoint/2010/main" val="6067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E7CDBC-7779-4E25-B0C9-6F8F09914D98}"/>
              </a:ext>
            </a:extLst>
          </p:cNvPr>
          <p:cNvSpPr>
            <a:spLocks noGrp="1"/>
          </p:cNvSpPr>
          <p:nvPr>
            <p:ph type="dt" sz="half" idx="10"/>
          </p:nvPr>
        </p:nvSpPr>
        <p:spPr/>
        <p:txBody>
          <a:bodyPr/>
          <a:lstStyle/>
          <a:p>
            <a:fld id="{5D91E3F6-330C-449A-8FF2-0B4670B23E0D}" type="datetimeFigureOut">
              <a:rPr lang="en-GB" smtClean="0"/>
              <a:t>08/06/2022</a:t>
            </a:fld>
            <a:endParaRPr lang="en-GB" dirty="0"/>
          </a:p>
        </p:txBody>
      </p:sp>
      <p:sp>
        <p:nvSpPr>
          <p:cNvPr id="4" name="Title 3">
            <a:extLst>
              <a:ext uri="{FF2B5EF4-FFF2-40B4-BE49-F238E27FC236}">
                <a16:creationId xmlns:a16="http://schemas.microsoft.com/office/drawing/2014/main" id="{8CDBA81F-BE06-41DC-88D3-16BA25579B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6" name="Table Placeholder 5">
            <a:extLst>
              <a:ext uri="{FF2B5EF4-FFF2-40B4-BE49-F238E27FC236}">
                <a16:creationId xmlns:a16="http://schemas.microsoft.com/office/drawing/2014/main" id="{67D1C246-B820-4FF9-A31C-AF43298E5301}"/>
              </a:ext>
            </a:extLst>
          </p:cNvPr>
          <p:cNvSpPr>
            <a:spLocks noGrp="1"/>
          </p:cNvSpPr>
          <p:nvPr>
            <p:ph type="tbl" sz="quarter" idx="11" hasCustomPrompt="1"/>
          </p:nvPr>
        </p:nvSpPr>
        <p:spPr>
          <a:xfrm>
            <a:off x="1764237" y="1970382"/>
            <a:ext cx="4912352" cy="1871588"/>
          </a:xfrm>
          <a:prstGeom prst="rect">
            <a:avLst/>
          </a:prstGeom>
        </p:spPr>
        <p:txBody>
          <a:bodyPr/>
          <a:lstStyle>
            <a:lvl1pPr>
              <a:defRPr/>
            </a:lvl1pPr>
          </a:lstStyle>
          <a:p>
            <a:r>
              <a:rPr lang="en-GB" dirty="0"/>
              <a:t>Click icon to insert table</a:t>
            </a:r>
          </a:p>
        </p:txBody>
      </p:sp>
    </p:spTree>
    <p:extLst>
      <p:ext uri="{BB962C8B-B14F-4D97-AF65-F5344CB8AC3E}">
        <p14:creationId xmlns:p14="http://schemas.microsoft.com/office/powerpoint/2010/main" val="192322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BEF335-F490-483D-AA84-75A5ACC91911}"/>
              </a:ext>
            </a:extLst>
          </p:cNvPr>
          <p:cNvSpPr/>
          <p:nvPr userDrawn="1"/>
        </p:nvSpPr>
        <p:spPr>
          <a:xfrm>
            <a:off x="6589335" y="1825625"/>
            <a:ext cx="4647415" cy="43513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1B0621B-BAA4-4F6F-84D9-09727507EAD4}"/>
              </a:ext>
            </a:extLst>
          </p:cNvPr>
          <p:cNvSpPr/>
          <p:nvPr userDrawn="1"/>
        </p:nvSpPr>
        <p:spPr>
          <a:xfrm>
            <a:off x="1953312" y="1825625"/>
            <a:ext cx="4351256" cy="435133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9131977-2F6C-4F04-981E-02473960A8B8}"/>
              </a:ext>
            </a:extLst>
          </p:cNvPr>
          <p:cNvSpPr>
            <a:spLocks noGrp="1"/>
          </p:cNvSpPr>
          <p:nvPr>
            <p:ph sz="half" idx="1"/>
          </p:nvPr>
        </p:nvSpPr>
        <p:spPr>
          <a:xfrm>
            <a:off x="1953312" y="1850730"/>
            <a:ext cx="4351256" cy="432623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0853D641-3641-462D-A8B7-30D28D32AE86}"/>
              </a:ext>
            </a:extLst>
          </p:cNvPr>
          <p:cNvSpPr>
            <a:spLocks noGrp="1"/>
          </p:cNvSpPr>
          <p:nvPr>
            <p:ph sz="half" idx="2"/>
          </p:nvPr>
        </p:nvSpPr>
        <p:spPr>
          <a:xfrm>
            <a:off x="6589335" y="1825625"/>
            <a:ext cx="4647414"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0604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DF480-8F68-48CA-8BAD-9DBADC58DE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5621CF-84F2-4DAC-B864-834BB7ADD857}"/>
              </a:ext>
            </a:extLst>
          </p:cNvPr>
          <p:cNvSpPr>
            <a:spLocks noGrp="1"/>
          </p:cNvSpPr>
          <p:nvPr>
            <p:ph type="dt" sz="half" idx="10"/>
          </p:nvPr>
        </p:nvSpPr>
        <p:spPr/>
        <p:txBody>
          <a:bodyPr/>
          <a:lstStyle/>
          <a:p>
            <a:fld id="{5D91E3F6-330C-449A-8FF2-0B4670B23E0D}" type="datetimeFigureOut">
              <a:rPr lang="en-GB" smtClean="0"/>
              <a:t>08/06/2022</a:t>
            </a:fld>
            <a:endParaRPr lang="en-GB" dirty="0"/>
          </a:p>
        </p:txBody>
      </p:sp>
      <p:sp>
        <p:nvSpPr>
          <p:cNvPr id="5" name="SmartArt Placeholder 4">
            <a:extLst>
              <a:ext uri="{FF2B5EF4-FFF2-40B4-BE49-F238E27FC236}">
                <a16:creationId xmlns:a16="http://schemas.microsoft.com/office/drawing/2014/main" id="{653FEDAC-B90F-45F7-B743-FA2F664EF42D}"/>
              </a:ext>
            </a:extLst>
          </p:cNvPr>
          <p:cNvSpPr>
            <a:spLocks noGrp="1"/>
          </p:cNvSpPr>
          <p:nvPr>
            <p:ph type="dgm" sz="quarter" idx="11"/>
          </p:nvPr>
        </p:nvSpPr>
        <p:spPr>
          <a:xfrm>
            <a:off x="1667971" y="2319484"/>
            <a:ext cx="6099715" cy="2280796"/>
          </a:xfrm>
          <a:prstGeom prst="rect">
            <a:avLst/>
          </a:prstGeom>
        </p:spPr>
        <p:txBody>
          <a:bodyPr/>
          <a:lstStyle/>
          <a:p>
            <a:r>
              <a:rPr lang="en-US"/>
              <a:t>Click icon to add SmartArt graphic</a:t>
            </a:r>
            <a:endParaRPr lang="en-GB"/>
          </a:p>
        </p:txBody>
      </p:sp>
    </p:spTree>
    <p:extLst>
      <p:ext uri="{BB962C8B-B14F-4D97-AF65-F5344CB8AC3E}">
        <p14:creationId xmlns:p14="http://schemas.microsoft.com/office/powerpoint/2010/main" val="3434957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4584-77CC-4D40-9D84-B6E513472A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7EA93E-89FF-46F3-B518-B467193A8AAF}"/>
              </a:ext>
            </a:extLst>
          </p:cNvPr>
          <p:cNvSpPr>
            <a:spLocks noGrp="1"/>
          </p:cNvSpPr>
          <p:nvPr>
            <p:ph type="dt" sz="half" idx="10"/>
          </p:nvPr>
        </p:nvSpPr>
        <p:spPr/>
        <p:txBody>
          <a:bodyPr/>
          <a:lstStyle/>
          <a:p>
            <a:fld id="{5D91E3F6-330C-449A-8FF2-0B4670B23E0D}" type="datetimeFigureOut">
              <a:rPr lang="en-GB" smtClean="0"/>
              <a:t>08/06/2022</a:t>
            </a:fld>
            <a:endParaRPr lang="en-GB" dirty="0"/>
          </a:p>
        </p:txBody>
      </p:sp>
      <p:sp>
        <p:nvSpPr>
          <p:cNvPr id="5" name="Picture Placeholder 4">
            <a:extLst>
              <a:ext uri="{FF2B5EF4-FFF2-40B4-BE49-F238E27FC236}">
                <a16:creationId xmlns:a16="http://schemas.microsoft.com/office/drawing/2014/main" id="{BBFBB883-E33E-4655-A245-8A8DD9725598}"/>
              </a:ext>
            </a:extLst>
          </p:cNvPr>
          <p:cNvSpPr>
            <a:spLocks noGrp="1"/>
          </p:cNvSpPr>
          <p:nvPr>
            <p:ph type="pic" sz="quarter" idx="11"/>
          </p:nvPr>
        </p:nvSpPr>
        <p:spPr>
          <a:xfrm>
            <a:off x="6645357" y="3299593"/>
            <a:ext cx="3149093" cy="1442089"/>
          </a:xfrm>
          <a:prstGeom prst="rect">
            <a:avLst/>
          </a:prstGeom>
        </p:spPr>
        <p:txBody>
          <a:bodyPr/>
          <a:lstStyle/>
          <a:p>
            <a:r>
              <a:rPr lang="en-US"/>
              <a:t>Click icon to add picture</a:t>
            </a:r>
            <a:endParaRPr lang="en-GB"/>
          </a:p>
        </p:txBody>
      </p:sp>
      <p:sp>
        <p:nvSpPr>
          <p:cNvPr id="7" name="Text Placeholder 6">
            <a:extLst>
              <a:ext uri="{FF2B5EF4-FFF2-40B4-BE49-F238E27FC236}">
                <a16:creationId xmlns:a16="http://schemas.microsoft.com/office/drawing/2014/main" id="{33B2D3C7-1E67-46C7-A6E0-F14185BC9987}"/>
              </a:ext>
            </a:extLst>
          </p:cNvPr>
          <p:cNvSpPr>
            <a:spLocks noGrp="1"/>
          </p:cNvSpPr>
          <p:nvPr>
            <p:ph type="body" sz="quarter" idx="12"/>
          </p:nvPr>
        </p:nvSpPr>
        <p:spPr>
          <a:xfrm>
            <a:off x="1931988" y="2800349"/>
            <a:ext cx="4164012" cy="25823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4344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29E8B8-1A11-424A-8F75-43FEFA0CB409}"/>
              </a:ext>
            </a:extLst>
          </p:cNvPr>
          <p:cNvSpPr/>
          <p:nvPr userDrawn="1"/>
        </p:nvSpPr>
        <p:spPr>
          <a:xfrm>
            <a:off x="2425438" y="5453094"/>
            <a:ext cx="4351256" cy="130592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279D39D-427E-44DF-8F31-70D66BB093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89A49F-101D-4418-BCEB-3EE43CA022CD}"/>
              </a:ext>
            </a:extLst>
          </p:cNvPr>
          <p:cNvSpPr>
            <a:spLocks noGrp="1"/>
          </p:cNvSpPr>
          <p:nvPr>
            <p:ph type="dt" sz="half" idx="10"/>
          </p:nvPr>
        </p:nvSpPr>
        <p:spPr/>
        <p:txBody>
          <a:bodyPr/>
          <a:lstStyle/>
          <a:p>
            <a:fld id="{5D91E3F6-330C-449A-8FF2-0B4670B23E0D}" type="datetimeFigureOut">
              <a:rPr lang="en-GB" smtClean="0"/>
              <a:t>08/06/2022</a:t>
            </a:fld>
            <a:endParaRPr lang="en-GB" dirty="0"/>
          </a:p>
        </p:txBody>
      </p:sp>
      <p:sp>
        <p:nvSpPr>
          <p:cNvPr id="6" name="Rectangle 5">
            <a:extLst>
              <a:ext uri="{FF2B5EF4-FFF2-40B4-BE49-F238E27FC236}">
                <a16:creationId xmlns:a16="http://schemas.microsoft.com/office/drawing/2014/main" id="{409FB184-CF82-4EE9-B9E9-BD6AD850AA75}"/>
              </a:ext>
            </a:extLst>
          </p:cNvPr>
          <p:cNvSpPr/>
          <p:nvPr userDrawn="1"/>
        </p:nvSpPr>
        <p:spPr>
          <a:xfrm>
            <a:off x="2425437" y="3846136"/>
            <a:ext cx="4351256" cy="142344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1DF1556-D573-486B-888B-E6424A14B19B}"/>
              </a:ext>
            </a:extLst>
          </p:cNvPr>
          <p:cNvSpPr>
            <a:spLocks noGrp="1"/>
          </p:cNvSpPr>
          <p:nvPr>
            <p:ph type="body" sz="quarter" idx="11" hasCustomPrompt="1"/>
          </p:nvPr>
        </p:nvSpPr>
        <p:spPr>
          <a:xfrm>
            <a:off x="2243137" y="2046287"/>
            <a:ext cx="3852863" cy="4599610"/>
          </a:xfrm>
          <a:prstGeom prst="rect">
            <a:avLst/>
          </a:prstGeom>
        </p:spPr>
        <p:txBody>
          <a:bodyPr/>
          <a:lstStyle>
            <a:lvl1pPr>
              <a:defRPr sz="1800"/>
            </a:lvl1pPr>
            <a:lvl2pPr>
              <a:defRPr sz="1800"/>
            </a:lvl2pPr>
            <a:lvl3pPr marL="914400" indent="0">
              <a:buNone/>
              <a:defRPr sz="1800"/>
            </a:lvl3pPr>
            <a:lvl4pPr>
              <a:defRPr sz="1400"/>
            </a:lvl4pPr>
            <a:lvl5pPr>
              <a:defRPr sz="1400"/>
            </a:lvl5pPr>
          </a:lstStyle>
          <a:p>
            <a:pPr lvl="0"/>
            <a:r>
              <a:rPr lang="en-US" dirty="0" err="1"/>
              <a:t>Colour</a:t>
            </a:r>
            <a:r>
              <a:rPr lang="en-US" dirty="0"/>
              <a:t> palette</a:t>
            </a:r>
          </a:p>
          <a:p>
            <a:pPr lvl="1"/>
            <a:r>
              <a:rPr lang="en-US" dirty="0"/>
              <a:t>Text </a:t>
            </a:r>
            <a:r>
              <a:rPr lang="en-US" dirty="0" err="1"/>
              <a:t>colour</a:t>
            </a:r>
            <a:endParaRPr lang="en-US" dirty="0"/>
          </a:p>
          <a:p>
            <a:pPr lvl="2"/>
            <a:r>
              <a:rPr lang="en-US" dirty="0"/>
              <a:t>R:0</a:t>
            </a:r>
          </a:p>
          <a:p>
            <a:pPr lvl="2"/>
            <a:r>
              <a:rPr lang="en-US" dirty="0"/>
              <a:t>G:32</a:t>
            </a:r>
          </a:p>
          <a:p>
            <a:pPr lvl="2"/>
            <a:r>
              <a:rPr lang="en-US" dirty="0"/>
              <a:t>B:96</a:t>
            </a:r>
          </a:p>
          <a:p>
            <a:pPr lvl="1"/>
            <a:endParaRPr lang="en-US" dirty="0"/>
          </a:p>
          <a:p>
            <a:pPr lvl="1"/>
            <a:r>
              <a:rPr lang="en-US" dirty="0"/>
              <a:t>Yellow background </a:t>
            </a:r>
            <a:r>
              <a:rPr lang="en-US" dirty="0" err="1"/>
              <a:t>colour</a:t>
            </a:r>
            <a:endParaRPr lang="en-US" dirty="0"/>
          </a:p>
          <a:p>
            <a:pPr lvl="2"/>
            <a:r>
              <a:rPr lang="en-US" dirty="0"/>
              <a:t>R:255</a:t>
            </a:r>
          </a:p>
          <a:p>
            <a:pPr lvl="2"/>
            <a:r>
              <a:rPr lang="en-US" dirty="0"/>
              <a:t>G:247</a:t>
            </a:r>
          </a:p>
          <a:p>
            <a:pPr lvl="2"/>
            <a:r>
              <a:rPr lang="en-US" dirty="0"/>
              <a:t>B:224</a:t>
            </a:r>
          </a:p>
          <a:p>
            <a:pPr lvl="1"/>
            <a:endParaRPr lang="en-US" dirty="0"/>
          </a:p>
          <a:p>
            <a:pPr lvl="1"/>
            <a:r>
              <a:rPr lang="en-US" dirty="0"/>
              <a:t>Orange background </a:t>
            </a:r>
            <a:r>
              <a:rPr lang="en-US" dirty="0" err="1"/>
              <a:t>colour</a:t>
            </a:r>
            <a:endParaRPr lang="en-US" dirty="0"/>
          </a:p>
          <a:p>
            <a:pPr lvl="2"/>
            <a:r>
              <a:rPr lang="en-US" dirty="0"/>
              <a:t>R:251</a:t>
            </a:r>
          </a:p>
          <a:p>
            <a:pPr lvl="2"/>
            <a:r>
              <a:rPr lang="en-US" dirty="0"/>
              <a:t>G:229</a:t>
            </a:r>
          </a:p>
          <a:p>
            <a:pPr lvl="2"/>
            <a:r>
              <a:rPr lang="en-US" dirty="0"/>
              <a:t>B:214</a:t>
            </a:r>
          </a:p>
          <a:p>
            <a:pPr lvl="2"/>
            <a:endParaRPr lang="en-US" dirty="0"/>
          </a:p>
          <a:p>
            <a:pPr lvl="2"/>
            <a:endParaRPr lang="en-US" dirty="0"/>
          </a:p>
        </p:txBody>
      </p:sp>
    </p:spTree>
    <p:extLst>
      <p:ext uri="{BB962C8B-B14F-4D97-AF65-F5344CB8AC3E}">
        <p14:creationId xmlns:p14="http://schemas.microsoft.com/office/powerpoint/2010/main" val="3828498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9610F-4166-4BA9-91B8-BF8C88B9349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73179" y="1"/>
            <a:ext cx="1718821" cy="1718821"/>
          </a:xfrm>
          <a:prstGeom prst="rect">
            <a:avLst/>
          </a:prstGeom>
        </p:spPr>
      </p:pic>
      <p:pic>
        <p:nvPicPr>
          <p:cNvPr id="22" name="Picture 21">
            <a:extLst>
              <a:ext uri="{FF2B5EF4-FFF2-40B4-BE49-F238E27FC236}">
                <a16:creationId xmlns:a16="http://schemas.microsoft.com/office/drawing/2014/main" id="{4F8B5B73-F335-4238-87FF-EC13CF7DFE69}"/>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634" t="14953" b="20699"/>
          <a:stretch/>
        </p:blipFill>
        <p:spPr>
          <a:xfrm>
            <a:off x="-1" y="3714161"/>
            <a:ext cx="2430587" cy="3143839"/>
          </a:xfrm>
          <a:prstGeom prst="rect">
            <a:avLst/>
          </a:prstGeom>
        </p:spPr>
      </p:pic>
      <p:pic>
        <p:nvPicPr>
          <p:cNvPr id="24" name="Picture 23">
            <a:extLst>
              <a:ext uri="{FF2B5EF4-FFF2-40B4-BE49-F238E27FC236}">
                <a16:creationId xmlns:a16="http://schemas.microsoft.com/office/drawing/2014/main" id="{9009C4E7-BF5E-4432-9A98-0936C1C0CFBF}"/>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61085" r="64550"/>
          <a:stretch/>
        </p:blipFill>
        <p:spPr>
          <a:xfrm flipH="1">
            <a:off x="0" y="0"/>
            <a:ext cx="1718821" cy="2668772"/>
          </a:xfrm>
          <a:prstGeom prst="rect">
            <a:avLst/>
          </a:prstGeom>
        </p:spPr>
      </p:pic>
      <p:sp>
        <p:nvSpPr>
          <p:cNvPr id="27" name="Date Placeholder 3">
            <a:extLst>
              <a:ext uri="{FF2B5EF4-FFF2-40B4-BE49-F238E27FC236}">
                <a16:creationId xmlns:a16="http://schemas.microsoft.com/office/drawing/2014/main" id="{24D29F02-9CA1-40C4-87C6-18AC8A2E449F}"/>
              </a:ext>
            </a:extLst>
          </p:cNvPr>
          <p:cNvSpPr>
            <a:spLocks noGrp="1"/>
          </p:cNvSpPr>
          <p:nvPr>
            <p:ph type="dt" sz="half" idx="2"/>
          </p:nvPr>
        </p:nvSpPr>
        <p:spPr>
          <a:xfrm>
            <a:off x="9448800" y="6492874"/>
            <a:ext cx="2743200" cy="365125"/>
          </a:xfrm>
          <a:prstGeom prst="rect">
            <a:avLst/>
          </a:prstGeom>
        </p:spPr>
        <p:txBody>
          <a:bodyPr/>
          <a:lstStyle/>
          <a:p>
            <a:fld id="{5D91E3F6-330C-449A-8FF2-0B4670B23E0D}" type="datetimeFigureOut">
              <a:rPr lang="en-GB" smtClean="0"/>
              <a:t>08/06/2022</a:t>
            </a:fld>
            <a:endParaRPr lang="en-GB" dirty="0"/>
          </a:p>
        </p:txBody>
      </p:sp>
    </p:spTree>
    <p:extLst>
      <p:ext uri="{BB962C8B-B14F-4D97-AF65-F5344CB8AC3E}">
        <p14:creationId xmlns:p14="http://schemas.microsoft.com/office/powerpoint/2010/main" val="1420680546"/>
      </p:ext>
    </p:extLst>
  </p:cSld>
  <p:clrMap bg1="lt1" tx1="dk1" bg2="lt2" tx2="dk2" accent1="accent1" accent2="accent2" accent3="accent3" accent4="accent4" accent5="accent5" accent6="accent6" hlink="hlink" folHlink="folHlink"/>
  <p:sldLayoutIdLst>
    <p:sldLayoutId id="2147483660" r:id="rId1"/>
    <p:sldLayoutId id="2147483659" r:id="rId2"/>
    <p:sldLayoutId id="2147483649" r:id="rId3"/>
    <p:sldLayoutId id="2147483655" r:id="rId4"/>
    <p:sldLayoutId id="2147483654" r:id="rId5"/>
    <p:sldLayoutId id="2147483652" r:id="rId6"/>
    <p:sldLayoutId id="2147483656" r:id="rId7"/>
    <p:sldLayoutId id="2147483657" r:id="rId8"/>
    <p:sldLayoutId id="2147483658" r:id="rId9"/>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131F35-7B70-48B9-AA28-88B5D5DB42CF}"/>
              </a:ext>
            </a:extLst>
          </p:cNvPr>
          <p:cNvSpPr>
            <a:spLocks noGrp="1"/>
          </p:cNvSpPr>
          <p:nvPr>
            <p:ph type="title"/>
          </p:nvPr>
        </p:nvSpPr>
        <p:spPr>
          <a:xfrm>
            <a:off x="1135072" y="1989147"/>
            <a:ext cx="10515600" cy="1963876"/>
          </a:xfrm>
        </p:spPr>
        <p:txBody>
          <a:bodyPr/>
          <a:lstStyle/>
          <a:p>
            <a:r>
              <a:rPr lang="en-GB" b="0" dirty="0"/>
              <a:t>Dame Hilda Lloyd Network:</a:t>
            </a:r>
            <a:br>
              <a:rPr lang="en-GB" b="0" dirty="0"/>
            </a:br>
            <a:r>
              <a:rPr lang="en-GB" dirty="0"/>
              <a:t>Medical Student Tier</a:t>
            </a:r>
          </a:p>
        </p:txBody>
      </p:sp>
      <p:pic>
        <p:nvPicPr>
          <p:cNvPr id="3" name="Graphic 2" descr="Graduation cap with solid fill">
            <a:extLst>
              <a:ext uri="{FF2B5EF4-FFF2-40B4-BE49-F238E27FC236}">
                <a16:creationId xmlns:a16="http://schemas.microsoft.com/office/drawing/2014/main" id="{2AA6C3EA-2151-0AFC-BA8B-E4785BD2D3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50103" y="2732613"/>
            <a:ext cx="1220410" cy="1220410"/>
          </a:xfrm>
          <a:prstGeom prst="rect">
            <a:avLst/>
          </a:prstGeom>
        </p:spPr>
      </p:pic>
      <p:sp>
        <p:nvSpPr>
          <p:cNvPr id="5" name="Title 6">
            <a:extLst>
              <a:ext uri="{FF2B5EF4-FFF2-40B4-BE49-F238E27FC236}">
                <a16:creationId xmlns:a16="http://schemas.microsoft.com/office/drawing/2014/main" id="{B3AECBB0-3C66-A8CE-CC65-ADF455913015}"/>
              </a:ext>
            </a:extLst>
          </p:cNvPr>
          <p:cNvSpPr txBox="1">
            <a:spLocks/>
          </p:cNvSpPr>
          <p:nvPr/>
        </p:nvSpPr>
        <p:spPr>
          <a:xfrm>
            <a:off x="1287472" y="4358277"/>
            <a:ext cx="10515600" cy="676423"/>
          </a:xfrm>
          <a:prstGeom prst="rect">
            <a:avLst/>
          </a:prstGeom>
          <a:noFill/>
        </p:spPr>
        <p:txBody>
          <a:bodyPr/>
          <a:lstStyle>
            <a:lvl1pPr algn="ctr" defTabSz="914400" rtl="0" eaLnBrk="1" latinLnBrk="0" hangingPunct="1">
              <a:lnSpc>
                <a:spcPct val="90000"/>
              </a:lnSpc>
              <a:spcBef>
                <a:spcPct val="0"/>
              </a:spcBef>
              <a:buNone/>
              <a:defRPr sz="6600" b="1" kern="1200">
                <a:solidFill>
                  <a:schemeClr val="tx1"/>
                </a:solidFill>
                <a:latin typeface="+mj-lt"/>
                <a:ea typeface="+mj-ea"/>
                <a:cs typeface="+mj-cs"/>
              </a:defRPr>
            </a:lvl1pPr>
          </a:lstStyle>
          <a:p>
            <a:r>
              <a:rPr lang="en-GB" sz="3600" dirty="0"/>
              <a:t>Devika Nair </a:t>
            </a:r>
            <a:r>
              <a:rPr lang="en-GB" sz="3600" b="0" dirty="0"/>
              <a:t>– Y5 medical student</a:t>
            </a:r>
          </a:p>
          <a:p>
            <a:r>
              <a:rPr lang="en-GB" sz="3600" dirty="0"/>
              <a:t>Jameela Sheikh </a:t>
            </a:r>
            <a:r>
              <a:rPr lang="en-GB" sz="3600" b="0" dirty="0"/>
              <a:t>– Y4 medical student</a:t>
            </a:r>
          </a:p>
        </p:txBody>
      </p:sp>
    </p:spTree>
    <p:extLst>
      <p:ext uri="{BB962C8B-B14F-4D97-AF65-F5344CB8AC3E}">
        <p14:creationId xmlns:p14="http://schemas.microsoft.com/office/powerpoint/2010/main" val="4223341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AAAA-510E-EC4C-A9E1-CE51D9E7C856}"/>
              </a:ext>
            </a:extLst>
          </p:cNvPr>
          <p:cNvSpPr>
            <a:spLocks noGrp="1"/>
          </p:cNvSpPr>
          <p:nvPr>
            <p:ph type="title"/>
          </p:nvPr>
        </p:nvSpPr>
        <p:spPr/>
        <p:txBody>
          <a:bodyPr/>
          <a:lstStyle/>
          <a:p>
            <a:r>
              <a:rPr lang="en-US" dirty="0"/>
              <a:t>Essay competition</a:t>
            </a:r>
          </a:p>
        </p:txBody>
      </p:sp>
      <p:sp>
        <p:nvSpPr>
          <p:cNvPr id="3" name="TextBox 2">
            <a:extLst>
              <a:ext uri="{FF2B5EF4-FFF2-40B4-BE49-F238E27FC236}">
                <a16:creationId xmlns:a16="http://schemas.microsoft.com/office/drawing/2014/main" id="{1C17BDFF-27CD-1D48-A93C-ABB0B67A840C}"/>
              </a:ext>
            </a:extLst>
          </p:cNvPr>
          <p:cNvSpPr txBox="1"/>
          <p:nvPr/>
        </p:nvSpPr>
        <p:spPr>
          <a:xfrm>
            <a:off x="2183591" y="1982450"/>
            <a:ext cx="8602579" cy="187743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800" dirty="0"/>
              <a:t>Year 12-13 students interested in a career in healthcare</a:t>
            </a:r>
          </a:p>
          <a:p>
            <a:endParaRPr lang="en-GB" sz="2800" dirty="0">
              <a:cs typeface="Calibri"/>
            </a:endParaRPr>
          </a:p>
          <a:p>
            <a:pPr marL="342900" indent="-342900">
              <a:buAutoNum type="arabicPeriod"/>
            </a:pPr>
            <a:endParaRPr lang="en-GB" sz="2400" dirty="0"/>
          </a:p>
          <a:p>
            <a:pPr marL="342900" indent="-342900">
              <a:buAutoNum type="arabicPeriod"/>
            </a:pPr>
            <a:endParaRPr lang="en-GB" dirty="0"/>
          </a:p>
          <a:p>
            <a:endParaRPr lang="en-US" dirty="0"/>
          </a:p>
        </p:txBody>
      </p:sp>
      <p:sp>
        <p:nvSpPr>
          <p:cNvPr id="6" name="TextBox 5">
            <a:extLst>
              <a:ext uri="{FF2B5EF4-FFF2-40B4-BE49-F238E27FC236}">
                <a16:creationId xmlns:a16="http://schemas.microsoft.com/office/drawing/2014/main" id="{0288CB90-E227-8543-B970-6669CF54D8C8}"/>
              </a:ext>
            </a:extLst>
          </p:cNvPr>
          <p:cNvSpPr txBox="1"/>
          <p:nvPr/>
        </p:nvSpPr>
        <p:spPr>
          <a:xfrm>
            <a:off x="2183591" y="2926484"/>
            <a:ext cx="8602579" cy="3257174"/>
          </a:xfrm>
          <a:prstGeom prst="rect">
            <a:avLst/>
          </a:prstGeom>
          <a:solidFill>
            <a:srgbClr val="FFF7E0"/>
          </a:solidFill>
        </p:spPr>
        <p:txBody>
          <a:bodyPr wrap="square" rtlCol="0">
            <a:spAutoFit/>
          </a:bodyPr>
          <a:lstStyle/>
          <a:p>
            <a:pPr marL="342900" indent="-342900">
              <a:lnSpc>
                <a:spcPct val="150000"/>
              </a:lnSpc>
              <a:buAutoNum type="arabicPeriod"/>
            </a:pPr>
            <a:r>
              <a:rPr lang="en-GB" sz="2800" dirty="0"/>
              <a:t>What has been the most valuable contribution to women's health over the past 100 years? </a:t>
            </a:r>
          </a:p>
          <a:p>
            <a:pPr marL="342900" indent="-342900">
              <a:lnSpc>
                <a:spcPct val="150000"/>
              </a:lnSpc>
              <a:buAutoNum type="arabicPeriod"/>
            </a:pPr>
            <a:r>
              <a:rPr lang="en-GB" sz="2800" dirty="0"/>
              <a:t>What are the barriers to refugee women's health? </a:t>
            </a:r>
          </a:p>
          <a:p>
            <a:pPr marL="342900" indent="-342900">
              <a:lnSpc>
                <a:spcPct val="150000"/>
              </a:lnSpc>
              <a:buAutoNum type="arabicPeriod"/>
            </a:pPr>
            <a:r>
              <a:rPr lang="en-GB" sz="2800" dirty="0"/>
              <a:t>Discuss the health inequalities in women's health globally.</a:t>
            </a:r>
          </a:p>
        </p:txBody>
      </p:sp>
    </p:spTree>
    <p:extLst>
      <p:ext uri="{BB962C8B-B14F-4D97-AF65-F5344CB8AC3E}">
        <p14:creationId xmlns:p14="http://schemas.microsoft.com/office/powerpoint/2010/main" val="218209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EB8521-83A7-4E6F-8590-78386ACEE397}"/>
              </a:ext>
            </a:extLst>
          </p:cNvPr>
          <p:cNvSpPr>
            <a:spLocks noGrp="1"/>
          </p:cNvSpPr>
          <p:nvPr>
            <p:ph sz="half" idx="1"/>
          </p:nvPr>
        </p:nvSpPr>
        <p:spPr>
          <a:xfrm>
            <a:off x="1963895" y="2506897"/>
            <a:ext cx="4351256" cy="2728150"/>
          </a:xfrm>
        </p:spPr>
        <p:txBody>
          <a:bodyPr lIns="91440" tIns="45720" rIns="91440" bIns="45720" anchor="t"/>
          <a:lstStyle/>
          <a:p>
            <a:pPr marL="0" indent="0">
              <a:buNone/>
            </a:pPr>
            <a:r>
              <a:rPr lang="en-GB" dirty="0">
                <a:ea typeface="+mn-lt"/>
                <a:cs typeface="+mn-lt"/>
              </a:rPr>
              <a:t>Winner: </a:t>
            </a:r>
            <a:endParaRPr lang="en-US">
              <a:ea typeface="+mn-lt"/>
              <a:cs typeface="+mn-lt"/>
            </a:endParaRPr>
          </a:p>
          <a:p>
            <a:pPr marL="0" indent="0">
              <a:buNone/>
            </a:pPr>
            <a:r>
              <a:rPr lang="en-GB" b="1" dirty="0">
                <a:ea typeface="+mn-lt"/>
                <a:cs typeface="+mn-lt"/>
              </a:rPr>
              <a:t>Fatima Hussien Hado</a:t>
            </a:r>
            <a:endParaRPr lang="en-US" b="1">
              <a:ea typeface="+mn-lt"/>
              <a:cs typeface="+mn-lt"/>
            </a:endParaRPr>
          </a:p>
          <a:p>
            <a:pPr marL="0" indent="0">
              <a:buNone/>
            </a:pPr>
            <a:endParaRPr lang="en-GB" b="1" dirty="0">
              <a:ea typeface="+mn-lt"/>
              <a:cs typeface="+mn-lt"/>
            </a:endParaRPr>
          </a:p>
          <a:p>
            <a:pPr marL="0" indent="0">
              <a:buNone/>
            </a:pPr>
            <a:r>
              <a:rPr lang="en-GB" i="1" dirty="0">
                <a:ea typeface="+mn-lt"/>
                <a:cs typeface="+mn-lt"/>
              </a:rPr>
              <a:t>What Are the Barriers to Refugee Women’s Health?</a:t>
            </a:r>
            <a:endParaRPr lang="en-US">
              <a:cs typeface="Calibri"/>
            </a:endParaRPr>
          </a:p>
        </p:txBody>
      </p:sp>
      <p:sp>
        <p:nvSpPr>
          <p:cNvPr id="4" name="Content Placeholder 3">
            <a:extLst>
              <a:ext uri="{FF2B5EF4-FFF2-40B4-BE49-F238E27FC236}">
                <a16:creationId xmlns:a16="http://schemas.microsoft.com/office/drawing/2014/main" id="{B4C3D47A-329A-485A-851A-B6F3539B65D0}"/>
              </a:ext>
            </a:extLst>
          </p:cNvPr>
          <p:cNvSpPr>
            <a:spLocks noGrp="1"/>
          </p:cNvSpPr>
          <p:nvPr>
            <p:ph sz="half" idx="2"/>
          </p:nvPr>
        </p:nvSpPr>
        <p:spPr>
          <a:xfrm>
            <a:off x="6589335" y="2492375"/>
            <a:ext cx="4647414" cy="4351338"/>
          </a:xfrm>
        </p:spPr>
        <p:txBody>
          <a:bodyPr lIns="91440" tIns="45720" rIns="91440" bIns="45720" anchor="t"/>
          <a:lstStyle/>
          <a:p>
            <a:pPr marL="0" indent="0">
              <a:buNone/>
            </a:pPr>
            <a:r>
              <a:rPr lang="en-GB" dirty="0">
                <a:ea typeface="+mn-lt"/>
                <a:cs typeface="+mn-lt"/>
              </a:rPr>
              <a:t>Runner up:</a:t>
            </a:r>
            <a:endParaRPr lang="en-US">
              <a:ea typeface="+mn-lt"/>
              <a:cs typeface="+mn-lt"/>
            </a:endParaRPr>
          </a:p>
          <a:p>
            <a:pPr marL="0" indent="0">
              <a:buNone/>
            </a:pPr>
            <a:r>
              <a:rPr lang="en-GB" b="1" dirty="0">
                <a:ea typeface="+mn-lt"/>
                <a:cs typeface="+mn-lt"/>
              </a:rPr>
              <a:t>Louise Osborne</a:t>
            </a:r>
            <a:endParaRPr lang="en-US" b="1" dirty="0">
              <a:ea typeface="+mn-lt"/>
              <a:cs typeface="+mn-lt"/>
            </a:endParaRPr>
          </a:p>
          <a:p>
            <a:pPr marL="0" indent="0">
              <a:buNone/>
            </a:pPr>
            <a:endParaRPr lang="en-GB" b="1" dirty="0">
              <a:ea typeface="+mn-lt"/>
              <a:cs typeface="+mn-lt"/>
            </a:endParaRPr>
          </a:p>
          <a:p>
            <a:pPr marL="0" indent="0">
              <a:buNone/>
            </a:pPr>
            <a:r>
              <a:rPr lang="en-GB" i="1" dirty="0">
                <a:ea typeface="+mn-lt"/>
                <a:cs typeface="+mn-lt"/>
              </a:rPr>
              <a:t>Inequalities in Women’s Health Globally</a:t>
            </a:r>
            <a:endParaRPr lang="en-US" i="1">
              <a:ea typeface="+mn-lt"/>
              <a:cs typeface="+mn-lt"/>
            </a:endParaRPr>
          </a:p>
          <a:p>
            <a:endParaRPr lang="en-GB" dirty="0"/>
          </a:p>
        </p:txBody>
      </p:sp>
      <p:sp>
        <p:nvSpPr>
          <p:cNvPr id="5" name="Title 1">
            <a:extLst>
              <a:ext uri="{FF2B5EF4-FFF2-40B4-BE49-F238E27FC236}">
                <a16:creationId xmlns:a16="http://schemas.microsoft.com/office/drawing/2014/main" id="{3EF7C572-5F41-959D-25C4-F398BBB283E4}"/>
              </a:ext>
            </a:extLst>
          </p:cNvPr>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Essay competition</a:t>
            </a:r>
          </a:p>
        </p:txBody>
      </p:sp>
    </p:spTree>
    <p:extLst>
      <p:ext uri="{BB962C8B-B14F-4D97-AF65-F5344CB8AC3E}">
        <p14:creationId xmlns:p14="http://schemas.microsoft.com/office/powerpoint/2010/main" val="2315165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2B5E-E4A3-4277-B863-B0C66095BEED}"/>
              </a:ext>
            </a:extLst>
          </p:cNvPr>
          <p:cNvSpPr>
            <a:spLocks noGrp="1"/>
          </p:cNvSpPr>
          <p:nvPr>
            <p:ph type="title"/>
          </p:nvPr>
        </p:nvSpPr>
        <p:spPr/>
        <p:txBody>
          <a:bodyPr/>
          <a:lstStyle/>
          <a:p>
            <a:r>
              <a:rPr lang="en-GB" dirty="0"/>
              <a:t>Medical Student Tier</a:t>
            </a:r>
          </a:p>
        </p:txBody>
      </p:sp>
      <p:graphicFrame>
        <p:nvGraphicFramePr>
          <p:cNvPr id="4" name="Table 4">
            <a:extLst>
              <a:ext uri="{FF2B5EF4-FFF2-40B4-BE49-F238E27FC236}">
                <a16:creationId xmlns:a16="http://schemas.microsoft.com/office/drawing/2014/main" id="{CEB5BF6D-29BA-E7F8-762D-EF1750722A60}"/>
              </a:ext>
            </a:extLst>
          </p:cNvPr>
          <p:cNvGraphicFramePr>
            <a:graphicFrameLocks noGrp="1"/>
          </p:cNvGraphicFramePr>
          <p:nvPr>
            <p:extLst>
              <p:ext uri="{D42A27DB-BD31-4B8C-83A1-F6EECF244321}">
                <p14:modId xmlns:p14="http://schemas.microsoft.com/office/powerpoint/2010/main" val="2295189520"/>
              </p:ext>
            </p:extLst>
          </p:nvPr>
        </p:nvGraphicFramePr>
        <p:xfrm>
          <a:off x="2037715" y="1621215"/>
          <a:ext cx="8109950" cy="918667"/>
        </p:xfrm>
        <a:graphic>
          <a:graphicData uri="http://schemas.openxmlformats.org/drawingml/2006/table">
            <a:tbl>
              <a:tblPr firstRow="1" bandRow="1">
                <a:tableStyleId>{5C22544A-7EE6-4342-B048-85BDC9FD1C3A}</a:tableStyleId>
              </a:tblPr>
              <a:tblGrid>
                <a:gridCol w="1621990">
                  <a:extLst>
                    <a:ext uri="{9D8B030D-6E8A-4147-A177-3AD203B41FA5}">
                      <a16:colId xmlns:a16="http://schemas.microsoft.com/office/drawing/2014/main" val="3329526704"/>
                    </a:ext>
                  </a:extLst>
                </a:gridCol>
                <a:gridCol w="1621990">
                  <a:extLst>
                    <a:ext uri="{9D8B030D-6E8A-4147-A177-3AD203B41FA5}">
                      <a16:colId xmlns:a16="http://schemas.microsoft.com/office/drawing/2014/main" val="1719758478"/>
                    </a:ext>
                  </a:extLst>
                </a:gridCol>
                <a:gridCol w="1621990">
                  <a:extLst>
                    <a:ext uri="{9D8B030D-6E8A-4147-A177-3AD203B41FA5}">
                      <a16:colId xmlns:a16="http://schemas.microsoft.com/office/drawing/2014/main" val="2659348353"/>
                    </a:ext>
                  </a:extLst>
                </a:gridCol>
                <a:gridCol w="1621990">
                  <a:extLst>
                    <a:ext uri="{9D8B030D-6E8A-4147-A177-3AD203B41FA5}">
                      <a16:colId xmlns:a16="http://schemas.microsoft.com/office/drawing/2014/main" val="668605130"/>
                    </a:ext>
                  </a:extLst>
                </a:gridCol>
                <a:gridCol w="1621990">
                  <a:extLst>
                    <a:ext uri="{9D8B030D-6E8A-4147-A177-3AD203B41FA5}">
                      <a16:colId xmlns:a16="http://schemas.microsoft.com/office/drawing/2014/main" val="469972529"/>
                    </a:ext>
                  </a:extLst>
                </a:gridCol>
              </a:tblGrid>
              <a:tr h="547827">
                <a:tc>
                  <a:txBody>
                    <a:bodyPr/>
                    <a:lstStyle/>
                    <a:p>
                      <a:r>
                        <a:rPr lang="en-GB" dirty="0"/>
                        <a:t>Student Lead</a:t>
                      </a:r>
                    </a:p>
                  </a:txBody>
                  <a:tcPr/>
                </a:tc>
                <a:tc>
                  <a:txBody>
                    <a:bodyPr/>
                    <a:lstStyle/>
                    <a:p>
                      <a:r>
                        <a:rPr lang="en-GB" dirty="0"/>
                        <a:t>Publicity Lead</a:t>
                      </a:r>
                    </a:p>
                  </a:txBody>
                  <a:tcPr/>
                </a:tc>
                <a:tc>
                  <a:txBody>
                    <a:bodyPr/>
                    <a:lstStyle/>
                    <a:p>
                      <a:r>
                        <a:rPr lang="en-GB" dirty="0"/>
                        <a:t>Teaching Lead</a:t>
                      </a:r>
                    </a:p>
                  </a:txBody>
                  <a:tcPr/>
                </a:tc>
                <a:tc>
                  <a:txBody>
                    <a:bodyPr/>
                    <a:lstStyle/>
                    <a:p>
                      <a:r>
                        <a:rPr lang="en-GB" dirty="0"/>
                        <a:t>Clinical Lead</a:t>
                      </a:r>
                    </a:p>
                  </a:txBody>
                  <a:tcPr/>
                </a:tc>
                <a:tc>
                  <a:txBody>
                    <a:bodyPr/>
                    <a:lstStyle/>
                    <a:p>
                      <a:r>
                        <a:rPr lang="en-GB" dirty="0"/>
                        <a:t>Research Lead</a:t>
                      </a:r>
                    </a:p>
                  </a:txBody>
                  <a:tcPr/>
                </a:tc>
                <a:extLst>
                  <a:ext uri="{0D108BD9-81ED-4DB2-BD59-A6C34878D82A}">
                    <a16:rowId xmlns:a16="http://schemas.microsoft.com/office/drawing/2014/main" val="2446286348"/>
                  </a:ext>
                </a:extLst>
              </a:tr>
              <a:tr h="370840">
                <a:tc>
                  <a:txBody>
                    <a:bodyPr/>
                    <a:lstStyle/>
                    <a:p>
                      <a:r>
                        <a:rPr lang="en-GB" dirty="0"/>
                        <a:t>Devika Nair</a:t>
                      </a:r>
                    </a:p>
                  </a:txBody>
                  <a:tcPr/>
                </a:tc>
                <a:tc>
                  <a:txBody>
                    <a:bodyPr/>
                    <a:lstStyle/>
                    <a:p>
                      <a:r>
                        <a:rPr lang="en-GB" dirty="0"/>
                        <a:t>Jameela Sheikh</a:t>
                      </a:r>
                    </a:p>
                  </a:txBody>
                  <a:tcPr/>
                </a:tc>
                <a:tc>
                  <a:txBody>
                    <a:bodyPr/>
                    <a:lstStyle/>
                    <a:p>
                      <a:r>
                        <a:rPr lang="en-GB" dirty="0"/>
                        <a:t>Ella Marson</a:t>
                      </a:r>
                    </a:p>
                  </a:txBody>
                  <a:tcPr/>
                </a:tc>
                <a:tc>
                  <a:txBody>
                    <a:bodyPr/>
                    <a:lstStyle/>
                    <a:p>
                      <a:r>
                        <a:rPr lang="en-GB" dirty="0"/>
                        <a:t>Emily Taylor</a:t>
                      </a:r>
                    </a:p>
                  </a:txBody>
                  <a:tcPr/>
                </a:tc>
                <a:tc>
                  <a:txBody>
                    <a:bodyPr/>
                    <a:lstStyle/>
                    <a:p>
                      <a:r>
                        <a:rPr lang="en-GB" dirty="0"/>
                        <a:t>Isobel Trout</a:t>
                      </a:r>
                    </a:p>
                  </a:txBody>
                  <a:tcPr/>
                </a:tc>
                <a:extLst>
                  <a:ext uri="{0D108BD9-81ED-4DB2-BD59-A6C34878D82A}">
                    <a16:rowId xmlns:a16="http://schemas.microsoft.com/office/drawing/2014/main" val="4157578495"/>
                  </a:ext>
                </a:extLst>
              </a:tr>
            </a:tbl>
          </a:graphicData>
        </a:graphic>
      </p:graphicFrame>
      <p:pic>
        <p:nvPicPr>
          <p:cNvPr id="1028" name="Picture 4" descr="WhatsApp Image 2020-11-16 at 18.30.07 - ">
            <a:extLst>
              <a:ext uri="{FF2B5EF4-FFF2-40B4-BE49-F238E27FC236}">
                <a16:creationId xmlns:a16="http://schemas.microsoft.com/office/drawing/2014/main" id="{B3B2CAD3-217A-7219-351F-E90FB9E1F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715" y="2602758"/>
            <a:ext cx="1621993" cy="2909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721FCB86-9AF1-846E-35BA-646EA607B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09" y="2602758"/>
            <a:ext cx="1624284" cy="29098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97CF182-2ECB-408E-998F-A4D184F03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993" y="2602439"/>
            <a:ext cx="1624014" cy="29098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A39D9CA-B28D-DAB3-49D8-7B5E45008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5671" y="2602439"/>
            <a:ext cx="1621993" cy="29098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BF0CC3B-BB4D-AE37-A43B-E4EFE7016F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007" y="2602439"/>
            <a:ext cx="1624284" cy="291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60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2B5E-E4A3-4277-B863-B0C66095BEED}"/>
              </a:ext>
            </a:extLst>
          </p:cNvPr>
          <p:cNvSpPr>
            <a:spLocks noGrp="1"/>
          </p:cNvSpPr>
          <p:nvPr>
            <p:ph type="title"/>
          </p:nvPr>
        </p:nvSpPr>
        <p:spPr/>
        <p:txBody>
          <a:bodyPr/>
          <a:lstStyle/>
          <a:p>
            <a:r>
              <a:rPr lang="en-GB" dirty="0"/>
              <a:t>DHL Champions</a:t>
            </a:r>
          </a:p>
        </p:txBody>
      </p:sp>
      <p:graphicFrame>
        <p:nvGraphicFramePr>
          <p:cNvPr id="4" name="Table 4">
            <a:extLst>
              <a:ext uri="{FF2B5EF4-FFF2-40B4-BE49-F238E27FC236}">
                <a16:creationId xmlns:a16="http://schemas.microsoft.com/office/drawing/2014/main" id="{CEB5BF6D-29BA-E7F8-762D-EF1750722A60}"/>
              </a:ext>
            </a:extLst>
          </p:cNvPr>
          <p:cNvGraphicFramePr>
            <a:graphicFrameLocks noGrp="1"/>
          </p:cNvGraphicFramePr>
          <p:nvPr>
            <p:extLst>
              <p:ext uri="{D42A27DB-BD31-4B8C-83A1-F6EECF244321}">
                <p14:modId xmlns:p14="http://schemas.microsoft.com/office/powerpoint/2010/main" val="1848193130"/>
              </p:ext>
            </p:extLst>
          </p:nvPr>
        </p:nvGraphicFramePr>
        <p:xfrm>
          <a:off x="2037715" y="1621215"/>
          <a:ext cx="8109950" cy="640080"/>
        </p:xfrm>
        <a:graphic>
          <a:graphicData uri="http://schemas.openxmlformats.org/drawingml/2006/table">
            <a:tbl>
              <a:tblPr firstRow="1" bandRow="1">
                <a:tableStyleId>{5C22544A-7EE6-4342-B048-85BDC9FD1C3A}</a:tableStyleId>
              </a:tblPr>
              <a:tblGrid>
                <a:gridCol w="1621990">
                  <a:extLst>
                    <a:ext uri="{9D8B030D-6E8A-4147-A177-3AD203B41FA5}">
                      <a16:colId xmlns:a16="http://schemas.microsoft.com/office/drawing/2014/main" val="3329526704"/>
                    </a:ext>
                  </a:extLst>
                </a:gridCol>
                <a:gridCol w="1621990">
                  <a:extLst>
                    <a:ext uri="{9D8B030D-6E8A-4147-A177-3AD203B41FA5}">
                      <a16:colId xmlns:a16="http://schemas.microsoft.com/office/drawing/2014/main" val="1719758478"/>
                    </a:ext>
                  </a:extLst>
                </a:gridCol>
                <a:gridCol w="1621990">
                  <a:extLst>
                    <a:ext uri="{9D8B030D-6E8A-4147-A177-3AD203B41FA5}">
                      <a16:colId xmlns:a16="http://schemas.microsoft.com/office/drawing/2014/main" val="2659348353"/>
                    </a:ext>
                  </a:extLst>
                </a:gridCol>
                <a:gridCol w="1621990">
                  <a:extLst>
                    <a:ext uri="{9D8B030D-6E8A-4147-A177-3AD203B41FA5}">
                      <a16:colId xmlns:a16="http://schemas.microsoft.com/office/drawing/2014/main" val="668605130"/>
                    </a:ext>
                  </a:extLst>
                </a:gridCol>
                <a:gridCol w="1621990">
                  <a:extLst>
                    <a:ext uri="{9D8B030D-6E8A-4147-A177-3AD203B41FA5}">
                      <a16:colId xmlns:a16="http://schemas.microsoft.com/office/drawing/2014/main" val="469972529"/>
                    </a:ext>
                  </a:extLst>
                </a:gridCol>
              </a:tblGrid>
              <a:tr h="370840">
                <a:tc>
                  <a:txBody>
                    <a:bodyPr/>
                    <a:lstStyle/>
                    <a:p>
                      <a:r>
                        <a:rPr lang="en-GB" dirty="0"/>
                        <a:t>Adeolu Banjoko</a:t>
                      </a:r>
                    </a:p>
                  </a:txBody>
                  <a:tcPr/>
                </a:tc>
                <a:tc>
                  <a:txBody>
                    <a:bodyPr/>
                    <a:lstStyle/>
                    <a:p>
                      <a:r>
                        <a:rPr lang="en-GB" dirty="0"/>
                        <a:t>Danielle Sutherland</a:t>
                      </a:r>
                    </a:p>
                  </a:txBody>
                  <a:tcPr/>
                </a:tc>
                <a:tc>
                  <a:txBody>
                    <a:bodyPr/>
                    <a:lstStyle/>
                    <a:p>
                      <a:r>
                        <a:rPr lang="en-GB" dirty="0"/>
                        <a:t>Millie Manning</a:t>
                      </a:r>
                    </a:p>
                  </a:txBody>
                  <a:tcPr/>
                </a:tc>
                <a:tc>
                  <a:txBody>
                    <a:bodyPr/>
                    <a:lstStyle/>
                    <a:p>
                      <a:r>
                        <a:rPr lang="en-GB" dirty="0"/>
                        <a:t>Kiran </a:t>
                      </a:r>
                      <a:r>
                        <a:rPr lang="en-GB" dirty="0" err="1"/>
                        <a:t>Khamb</a:t>
                      </a:r>
                      <a:endParaRPr lang="en-GB" dirty="0"/>
                    </a:p>
                  </a:txBody>
                  <a:tcPr/>
                </a:tc>
                <a:tc>
                  <a:txBody>
                    <a:bodyPr/>
                    <a:lstStyle/>
                    <a:p>
                      <a:r>
                        <a:rPr lang="en-GB" dirty="0" err="1"/>
                        <a:t>Gurkiran</a:t>
                      </a:r>
                      <a:r>
                        <a:rPr lang="en-GB" dirty="0"/>
                        <a:t> </a:t>
                      </a:r>
                      <a:r>
                        <a:rPr lang="en-GB" dirty="0" err="1"/>
                        <a:t>Bhogal</a:t>
                      </a:r>
                      <a:endParaRPr lang="en-GB" dirty="0"/>
                    </a:p>
                  </a:txBody>
                  <a:tcPr/>
                </a:tc>
                <a:extLst>
                  <a:ext uri="{0D108BD9-81ED-4DB2-BD59-A6C34878D82A}">
                    <a16:rowId xmlns:a16="http://schemas.microsoft.com/office/drawing/2014/main" val="4157578495"/>
                  </a:ext>
                </a:extLst>
              </a:tr>
            </a:tbl>
          </a:graphicData>
        </a:graphic>
      </p:graphicFrame>
      <p:pic>
        <p:nvPicPr>
          <p:cNvPr id="1026" name="Picture 2">
            <a:extLst>
              <a:ext uri="{FF2B5EF4-FFF2-40B4-BE49-F238E27FC236}">
                <a16:creationId xmlns:a16="http://schemas.microsoft.com/office/drawing/2014/main" id="{5BB9442C-7BE9-C986-FBD9-EC3C4CC36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85" t="1031" r="23038" b="-1031"/>
          <a:stretch/>
        </p:blipFill>
        <p:spPr bwMode="auto">
          <a:xfrm>
            <a:off x="8530271" y="2313256"/>
            <a:ext cx="1617286" cy="29097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3402364-F481-8E5F-F3F0-407565AE8B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23" r="21295"/>
          <a:stretch/>
        </p:blipFill>
        <p:spPr bwMode="auto">
          <a:xfrm>
            <a:off x="6912876" y="2313160"/>
            <a:ext cx="1617395" cy="2880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A755BC5-5339-8830-2F62-A7999BF103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406" t="-1031" r="26951" b="1031"/>
          <a:stretch/>
        </p:blipFill>
        <p:spPr bwMode="auto">
          <a:xfrm>
            <a:off x="5277103" y="2283464"/>
            <a:ext cx="1628469" cy="29097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E9F585EE-6AC7-F60B-FE4A-662EF97092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11" r="25451"/>
          <a:stretch/>
        </p:blipFill>
        <p:spPr bwMode="auto">
          <a:xfrm>
            <a:off x="3659708" y="2313256"/>
            <a:ext cx="1632925" cy="288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01E06DD7-813A-437B-9E54-E311FE10C2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562" t="-534" r="19165" b="534"/>
          <a:stretch/>
        </p:blipFill>
        <p:spPr bwMode="auto">
          <a:xfrm>
            <a:off x="2024347" y="2313160"/>
            <a:ext cx="1632925" cy="28504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DB10A7E7-6914-3B23-80B0-D5AC341BCC78}"/>
              </a:ext>
            </a:extLst>
          </p:cNvPr>
          <p:cNvSpPr txBox="1">
            <a:spLocks/>
          </p:cNvSpPr>
          <p:nvPr/>
        </p:nvSpPr>
        <p:spPr>
          <a:xfrm>
            <a:off x="3352483" y="5275009"/>
            <a:ext cx="7106178" cy="25823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Organisation of regional audits </a:t>
            </a:r>
            <a:endParaRPr lang="en-US" sz="2400" dirty="0"/>
          </a:p>
          <a:p>
            <a:r>
              <a:rPr lang="en-GB" sz="2400" dirty="0">
                <a:cs typeface="Calibri"/>
              </a:rPr>
              <a:t>Conduct research within hospital placements</a:t>
            </a:r>
          </a:p>
          <a:p>
            <a:r>
              <a:rPr lang="en-GB" sz="2400" dirty="0">
                <a:cs typeface="Calibri"/>
              </a:rPr>
              <a:t>Volunteer at events </a:t>
            </a:r>
          </a:p>
          <a:p>
            <a:endParaRPr lang="en-GB" dirty="0">
              <a:cs typeface="Calibri"/>
            </a:endParaRPr>
          </a:p>
        </p:txBody>
      </p:sp>
    </p:spTree>
    <p:extLst>
      <p:ext uri="{BB962C8B-B14F-4D97-AF65-F5344CB8AC3E}">
        <p14:creationId xmlns:p14="http://schemas.microsoft.com/office/powerpoint/2010/main" val="550229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3AA1C1-4C5E-4049-A334-91A80496FD22}"/>
              </a:ext>
            </a:extLst>
          </p:cNvPr>
          <p:cNvSpPr>
            <a:spLocks noGrp="1"/>
          </p:cNvSpPr>
          <p:nvPr>
            <p:ph type="title"/>
          </p:nvPr>
        </p:nvSpPr>
        <p:spPr/>
        <p:txBody>
          <a:bodyPr/>
          <a:lstStyle/>
          <a:p>
            <a:r>
              <a:rPr lang="en-GB" dirty="0"/>
              <a:t>Logo Competition - JS</a:t>
            </a:r>
          </a:p>
        </p:txBody>
      </p:sp>
      <p:pic>
        <p:nvPicPr>
          <p:cNvPr id="3" name="Picture 2" descr="A picture containing text, person&#10;&#10;Description automatically generated">
            <a:extLst>
              <a:ext uri="{FF2B5EF4-FFF2-40B4-BE49-F238E27FC236}">
                <a16:creationId xmlns:a16="http://schemas.microsoft.com/office/drawing/2014/main" id="{7C94DE94-706B-0B0F-FE71-06A310819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51" y="1325563"/>
            <a:ext cx="5167312" cy="5167312"/>
          </a:xfrm>
          <a:prstGeom prst="rect">
            <a:avLst/>
          </a:prstGeom>
        </p:spPr>
      </p:pic>
      <p:pic>
        <p:nvPicPr>
          <p:cNvPr id="7" name="Picture 6" descr="Shape, icon&#10;&#10;Description automatically generated">
            <a:extLst>
              <a:ext uri="{FF2B5EF4-FFF2-40B4-BE49-F238E27FC236}">
                <a16:creationId xmlns:a16="http://schemas.microsoft.com/office/drawing/2014/main" id="{B343F7B4-0DC7-B70F-F59C-2EC2B2B0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512" y="1325563"/>
            <a:ext cx="2309037" cy="2309037"/>
          </a:xfrm>
          <a:prstGeom prst="rect">
            <a:avLst/>
          </a:prstGeom>
        </p:spPr>
      </p:pic>
      <p:pic>
        <p:nvPicPr>
          <p:cNvPr id="9" name="Picture 8" descr="Diagram&#10;&#10;Description automatically generated">
            <a:extLst>
              <a:ext uri="{FF2B5EF4-FFF2-40B4-BE49-F238E27FC236}">
                <a16:creationId xmlns:a16="http://schemas.microsoft.com/office/drawing/2014/main" id="{48661889-7BF3-DC50-BAE1-902389944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549" y="1690688"/>
            <a:ext cx="3417629" cy="1630273"/>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E75C0902-3819-58F4-7342-F681CFE9D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5512" y="3795768"/>
            <a:ext cx="3503226" cy="1967079"/>
          </a:xfrm>
          <a:prstGeom prst="rect">
            <a:avLst/>
          </a:prstGeom>
        </p:spPr>
      </p:pic>
      <p:pic>
        <p:nvPicPr>
          <p:cNvPr id="13" name="Picture 12" descr="Shape, circle&#10;&#10;Description automatically generated">
            <a:extLst>
              <a:ext uri="{FF2B5EF4-FFF2-40B4-BE49-F238E27FC236}">
                <a16:creationId xmlns:a16="http://schemas.microsoft.com/office/drawing/2014/main" id="{DA888D3C-38E6-FFFC-3B00-1374AAA1BB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698" y="3508125"/>
            <a:ext cx="2542363" cy="2542363"/>
          </a:xfrm>
          <a:prstGeom prst="rect">
            <a:avLst/>
          </a:prstGeom>
        </p:spPr>
      </p:pic>
    </p:spTree>
    <p:extLst>
      <p:ext uri="{BB962C8B-B14F-4D97-AF65-F5344CB8AC3E}">
        <p14:creationId xmlns:p14="http://schemas.microsoft.com/office/powerpoint/2010/main" val="183428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8940-6FB8-86BE-B4F7-A02BE0384EB8}"/>
              </a:ext>
            </a:extLst>
          </p:cNvPr>
          <p:cNvSpPr>
            <a:spLocks noGrp="1"/>
          </p:cNvSpPr>
          <p:nvPr>
            <p:ph type="title"/>
          </p:nvPr>
        </p:nvSpPr>
        <p:spPr/>
        <p:txBody>
          <a:bodyPr/>
          <a:lstStyle/>
          <a:p>
            <a:r>
              <a:rPr lang="en-GB" dirty="0"/>
              <a:t>Social Media &amp; Website</a:t>
            </a:r>
          </a:p>
        </p:txBody>
      </p:sp>
      <p:pic>
        <p:nvPicPr>
          <p:cNvPr id="5" name="Picture 4" descr="Map&#10;&#10;Description automatically generated">
            <a:extLst>
              <a:ext uri="{FF2B5EF4-FFF2-40B4-BE49-F238E27FC236}">
                <a16:creationId xmlns:a16="http://schemas.microsoft.com/office/drawing/2014/main" id="{EE2B3295-2B38-E2DE-DAA6-ED6E5EA43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609" y="1394545"/>
            <a:ext cx="5039833" cy="5039833"/>
          </a:xfrm>
          <a:prstGeom prst="rect">
            <a:avLst/>
          </a:prstGeom>
        </p:spPr>
      </p:pic>
      <p:pic>
        <p:nvPicPr>
          <p:cNvPr id="6" name="Picture 5">
            <a:extLst>
              <a:ext uri="{FF2B5EF4-FFF2-40B4-BE49-F238E27FC236}">
                <a16:creationId xmlns:a16="http://schemas.microsoft.com/office/drawing/2014/main" id="{5AA2A183-646A-AEFA-C808-798B9A108FD8}"/>
              </a:ext>
            </a:extLst>
          </p:cNvPr>
          <p:cNvPicPr>
            <a:picLocks noChangeAspect="1"/>
          </p:cNvPicPr>
          <p:nvPr/>
        </p:nvPicPr>
        <p:blipFill>
          <a:blip r:embed="rId3"/>
          <a:stretch>
            <a:fillRect/>
          </a:stretch>
        </p:blipFill>
        <p:spPr>
          <a:xfrm>
            <a:off x="276450" y="1373280"/>
            <a:ext cx="5344632" cy="5119595"/>
          </a:xfrm>
          <a:prstGeom prst="rect">
            <a:avLst/>
          </a:prstGeom>
        </p:spPr>
      </p:pic>
    </p:spTree>
    <p:extLst>
      <p:ext uri="{BB962C8B-B14F-4D97-AF65-F5344CB8AC3E}">
        <p14:creationId xmlns:p14="http://schemas.microsoft.com/office/powerpoint/2010/main" val="74293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8D83-F802-43F8-ADF5-C31E3BB07F31}"/>
              </a:ext>
            </a:extLst>
          </p:cNvPr>
          <p:cNvSpPr>
            <a:spLocks noGrp="1"/>
          </p:cNvSpPr>
          <p:nvPr>
            <p:ph type="title"/>
          </p:nvPr>
        </p:nvSpPr>
        <p:spPr/>
        <p:txBody>
          <a:bodyPr/>
          <a:lstStyle/>
          <a:p>
            <a:r>
              <a:rPr lang="en-GB" dirty="0"/>
              <a:t>Research: Care of pregnant women with epilepsy in the UK</a:t>
            </a:r>
          </a:p>
        </p:txBody>
      </p:sp>
      <p:sp>
        <p:nvSpPr>
          <p:cNvPr id="4" name="Text Placeholder 3">
            <a:extLst>
              <a:ext uri="{FF2B5EF4-FFF2-40B4-BE49-F238E27FC236}">
                <a16:creationId xmlns:a16="http://schemas.microsoft.com/office/drawing/2014/main" id="{DEF9F592-C810-48F0-9C6F-465B7F3C5CD4}"/>
              </a:ext>
            </a:extLst>
          </p:cNvPr>
          <p:cNvSpPr>
            <a:spLocks noGrp="1"/>
          </p:cNvSpPr>
          <p:nvPr>
            <p:ph type="body" sz="quarter" idx="12"/>
          </p:nvPr>
        </p:nvSpPr>
        <p:spPr>
          <a:xfrm>
            <a:off x="1931988" y="1895194"/>
            <a:ext cx="3912780" cy="2582355"/>
          </a:xfrm>
        </p:spPr>
        <p:txBody>
          <a:bodyPr/>
          <a:lstStyle/>
          <a:p>
            <a:r>
              <a:rPr lang="en-GB" dirty="0"/>
              <a:t>Led by Emily Taylor</a:t>
            </a:r>
          </a:p>
          <a:p>
            <a:r>
              <a:rPr lang="en-GB" dirty="0"/>
              <a:t>April – October 2021</a:t>
            </a:r>
          </a:p>
          <a:p>
            <a:r>
              <a:rPr lang="en-GB" dirty="0"/>
              <a:t>144 HCP from 94 hospitals and 77 NHS Trusts </a:t>
            </a:r>
          </a:p>
          <a:p>
            <a:r>
              <a:rPr lang="en-GB" dirty="0"/>
              <a:t>Manuscript submitted to EJOG and work presented at national conferences</a:t>
            </a:r>
          </a:p>
        </p:txBody>
      </p:sp>
      <p:pic>
        <p:nvPicPr>
          <p:cNvPr id="14" name="Picture 13" descr="Qr code&#10;&#10;Description automatically generated">
            <a:extLst>
              <a:ext uri="{FF2B5EF4-FFF2-40B4-BE49-F238E27FC236}">
                <a16:creationId xmlns:a16="http://schemas.microsoft.com/office/drawing/2014/main" id="{C7981069-6B26-0B09-029A-769DA1CAF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768" y="1690688"/>
            <a:ext cx="4868355" cy="4868355"/>
          </a:xfrm>
          <a:prstGeom prst="rect">
            <a:avLst/>
          </a:prstGeom>
        </p:spPr>
      </p:pic>
    </p:spTree>
    <p:extLst>
      <p:ext uri="{BB962C8B-B14F-4D97-AF65-F5344CB8AC3E}">
        <p14:creationId xmlns:p14="http://schemas.microsoft.com/office/powerpoint/2010/main" val="2726523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7AE6-F53F-0961-0172-96663567B44A}"/>
              </a:ext>
            </a:extLst>
          </p:cNvPr>
          <p:cNvSpPr>
            <a:spLocks noGrp="1"/>
          </p:cNvSpPr>
          <p:nvPr>
            <p:ph type="title"/>
          </p:nvPr>
        </p:nvSpPr>
        <p:spPr>
          <a:xfrm>
            <a:off x="1631950" y="365125"/>
            <a:ext cx="8917517" cy="1346729"/>
          </a:xfrm>
        </p:spPr>
        <p:txBody>
          <a:bodyPr lIns="91440" tIns="45720" rIns="91440" bIns="45720" anchor="t"/>
          <a:lstStyle/>
          <a:p>
            <a:r>
              <a:rPr lang="en-US" dirty="0">
                <a:cs typeface="Calibri Light"/>
              </a:rPr>
              <a:t>How to Successfully Navigate the Academic Pathway in Women's Health </a:t>
            </a:r>
            <a:endParaRPr lang="en-US" dirty="0"/>
          </a:p>
        </p:txBody>
      </p:sp>
      <p:sp>
        <p:nvSpPr>
          <p:cNvPr id="4" name="Text Placeholder 3">
            <a:extLst>
              <a:ext uri="{FF2B5EF4-FFF2-40B4-BE49-F238E27FC236}">
                <a16:creationId xmlns:a16="http://schemas.microsoft.com/office/drawing/2014/main" id="{22651332-DFEA-AFA1-3107-1C41FC7ABA33}"/>
              </a:ext>
            </a:extLst>
          </p:cNvPr>
          <p:cNvSpPr>
            <a:spLocks noGrp="1"/>
          </p:cNvSpPr>
          <p:nvPr>
            <p:ph type="body" sz="quarter" idx="12"/>
          </p:nvPr>
        </p:nvSpPr>
        <p:spPr>
          <a:xfrm>
            <a:off x="2143654" y="2588683"/>
            <a:ext cx="7381345" cy="2582355"/>
          </a:xfrm>
        </p:spPr>
        <p:txBody>
          <a:bodyPr lIns="91440" tIns="45720" rIns="91440" bIns="45720" anchor="t"/>
          <a:lstStyle/>
          <a:p>
            <a:r>
              <a:rPr lang="en-US" dirty="0">
                <a:cs typeface="Calibri"/>
              </a:rPr>
              <a:t>Dr Elaine Leung </a:t>
            </a:r>
          </a:p>
          <a:p>
            <a:r>
              <a:rPr lang="en-US" dirty="0">
                <a:cs typeface="Calibri"/>
              </a:rPr>
              <a:t>Zoom webinar </a:t>
            </a:r>
          </a:p>
          <a:p>
            <a:r>
              <a:rPr lang="en-US" dirty="0">
                <a:cs typeface="Calibri"/>
              </a:rPr>
              <a:t>Considering a career in Women's Health/AFP </a:t>
            </a:r>
          </a:p>
          <a:p>
            <a:r>
              <a:rPr lang="en-US" dirty="0">
                <a:ea typeface="+mn-lt"/>
                <a:cs typeface="+mn-lt"/>
              </a:rPr>
              <a:t>Highlights of being an academic clinician in O&amp;G</a:t>
            </a:r>
          </a:p>
          <a:p>
            <a:r>
              <a:rPr lang="en-US" dirty="0">
                <a:ea typeface="+mn-lt"/>
                <a:cs typeface="+mn-lt"/>
              </a:rPr>
              <a:t>Advice and tips on CV and interviews.</a:t>
            </a:r>
            <a:endParaRPr lang="en-US">
              <a:cs typeface="Calibri"/>
            </a:endParaRPr>
          </a:p>
        </p:txBody>
      </p:sp>
      <p:pic>
        <p:nvPicPr>
          <p:cNvPr id="5" name="Picture 5" descr="A close-up of a person smiling&#10;&#10;Description automatically generated">
            <a:extLst>
              <a:ext uri="{FF2B5EF4-FFF2-40B4-BE49-F238E27FC236}">
                <a16:creationId xmlns:a16="http://schemas.microsoft.com/office/drawing/2014/main" id="{90797FE4-6FA4-98FE-6F9F-B8FB30A286D7}"/>
              </a:ext>
            </a:extLst>
          </p:cNvPr>
          <p:cNvPicPr>
            <a:picLocks noChangeAspect="1"/>
          </p:cNvPicPr>
          <p:nvPr/>
        </p:nvPicPr>
        <p:blipFill>
          <a:blip r:embed="rId3"/>
          <a:stretch>
            <a:fillRect/>
          </a:stretch>
        </p:blipFill>
        <p:spPr>
          <a:xfrm>
            <a:off x="9613900" y="4329413"/>
            <a:ext cx="2224617" cy="2210255"/>
          </a:xfrm>
          <a:prstGeom prst="rect">
            <a:avLst/>
          </a:prstGeom>
        </p:spPr>
      </p:pic>
    </p:spTree>
    <p:extLst>
      <p:ext uri="{BB962C8B-B14F-4D97-AF65-F5344CB8AC3E}">
        <p14:creationId xmlns:p14="http://schemas.microsoft.com/office/powerpoint/2010/main" val="2475598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AAAA-510E-EC4C-A9E1-CE51D9E7C856}"/>
              </a:ext>
            </a:extLst>
          </p:cNvPr>
          <p:cNvSpPr>
            <a:spLocks noGrp="1"/>
          </p:cNvSpPr>
          <p:nvPr>
            <p:ph type="title"/>
          </p:nvPr>
        </p:nvSpPr>
        <p:spPr/>
        <p:txBody>
          <a:bodyPr/>
          <a:lstStyle/>
          <a:p>
            <a:r>
              <a:rPr lang="en-US" dirty="0"/>
              <a:t>School student engagement</a:t>
            </a:r>
          </a:p>
        </p:txBody>
      </p:sp>
      <p:sp>
        <p:nvSpPr>
          <p:cNvPr id="3" name="TextBox 2">
            <a:extLst>
              <a:ext uri="{FF2B5EF4-FFF2-40B4-BE49-F238E27FC236}">
                <a16:creationId xmlns:a16="http://schemas.microsoft.com/office/drawing/2014/main" id="{1C17BDFF-27CD-1D48-A93C-ABB0B67A840C}"/>
              </a:ext>
            </a:extLst>
          </p:cNvPr>
          <p:cNvSpPr txBox="1"/>
          <p:nvPr/>
        </p:nvSpPr>
        <p:spPr>
          <a:xfrm>
            <a:off x="2502568" y="2536546"/>
            <a:ext cx="8602579" cy="2803844"/>
          </a:xfrm>
          <a:prstGeom prst="rect">
            <a:avLst/>
          </a:prstGeom>
          <a:noFill/>
        </p:spPr>
        <p:txBody>
          <a:bodyPr wrap="square" lIns="91440" tIns="45720" rIns="91440" bIns="45720" rtlCol="0" anchor="t">
            <a:spAutoFit/>
          </a:bodyPr>
          <a:lstStyle/>
          <a:p>
            <a:pPr marL="228600" indent="-228600">
              <a:lnSpc>
                <a:spcPct val="90000"/>
              </a:lnSpc>
              <a:spcBef>
                <a:spcPts val="1000"/>
              </a:spcBef>
              <a:buFont typeface="Arial" panose="020B0604020202020204" pitchFamily="34" charset="0"/>
              <a:buChar char="•"/>
            </a:pPr>
            <a:r>
              <a:rPr lang="en-GB" sz="3200" dirty="0">
                <a:cs typeface="Calibri"/>
              </a:rPr>
              <a:t>School student committee</a:t>
            </a:r>
          </a:p>
          <a:p>
            <a:pPr marL="228600" indent="-228600">
              <a:lnSpc>
                <a:spcPct val="90000"/>
              </a:lnSpc>
              <a:spcBef>
                <a:spcPts val="1000"/>
              </a:spcBef>
              <a:buFont typeface="Arial" panose="020B0604020202020204" pitchFamily="34" charset="0"/>
              <a:buChar char="•"/>
            </a:pPr>
            <a:r>
              <a:rPr lang="en-GB" sz="3200" dirty="0">
                <a:cs typeface="Calibri"/>
              </a:rPr>
              <a:t>Lectures </a:t>
            </a:r>
          </a:p>
          <a:p>
            <a:pPr marL="228600" indent="-228600">
              <a:lnSpc>
                <a:spcPct val="90000"/>
              </a:lnSpc>
              <a:spcBef>
                <a:spcPts val="1000"/>
              </a:spcBef>
              <a:buFont typeface="Arial" panose="020B0604020202020204" pitchFamily="34" charset="0"/>
              <a:buChar char="•"/>
            </a:pPr>
            <a:r>
              <a:rPr lang="en-GB" sz="3200" dirty="0">
                <a:cs typeface="Calibri"/>
              </a:rPr>
              <a:t>Essay competition </a:t>
            </a:r>
          </a:p>
          <a:p>
            <a:pPr marL="228600" indent="-228600">
              <a:lnSpc>
                <a:spcPct val="90000"/>
              </a:lnSpc>
              <a:spcBef>
                <a:spcPts val="1000"/>
              </a:spcBef>
              <a:buFont typeface="Arial" panose="020B0604020202020204" pitchFamily="34" charset="0"/>
              <a:buChar char="•"/>
            </a:pPr>
            <a:r>
              <a:rPr lang="en-GB" sz="3200" dirty="0">
                <a:cs typeface="Calibri"/>
              </a:rPr>
              <a:t>Opportunity to shadow researchers </a:t>
            </a:r>
          </a:p>
          <a:p>
            <a:pPr marL="342900" indent="-342900">
              <a:buAutoNum type="arabicPeriod"/>
            </a:pPr>
            <a:endParaRPr lang="en-GB" dirty="0"/>
          </a:p>
          <a:p>
            <a:endParaRPr lang="en-US" dirty="0"/>
          </a:p>
        </p:txBody>
      </p:sp>
    </p:spTree>
    <p:extLst>
      <p:ext uri="{BB962C8B-B14F-4D97-AF65-F5344CB8AC3E}">
        <p14:creationId xmlns:p14="http://schemas.microsoft.com/office/powerpoint/2010/main" val="1235936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E8E4-4129-E5CB-E688-3498B01964CD}"/>
              </a:ext>
            </a:extLst>
          </p:cNvPr>
          <p:cNvSpPr>
            <a:spLocks noGrp="1"/>
          </p:cNvSpPr>
          <p:nvPr>
            <p:ph type="title"/>
          </p:nvPr>
        </p:nvSpPr>
        <p:spPr/>
        <p:txBody>
          <a:bodyPr lIns="91440" tIns="45720" rIns="91440" bIns="45720" anchor="t"/>
          <a:lstStyle/>
          <a:p>
            <a:pPr>
              <a:lnSpc>
                <a:spcPct val="100000"/>
              </a:lnSpc>
              <a:spcBef>
                <a:spcPts val="0"/>
              </a:spcBef>
            </a:pPr>
            <a:r>
              <a:rPr lang="en-GB" dirty="0">
                <a:ea typeface="+mj-lt"/>
                <a:cs typeface="+mj-lt"/>
              </a:rPr>
              <a:t>Life as a Medical Student </a:t>
            </a:r>
            <a:endParaRPr lang="en-US" dirty="0">
              <a:ea typeface="+mj-lt"/>
              <a:cs typeface="+mj-lt"/>
            </a:endParaRPr>
          </a:p>
          <a:p>
            <a:endParaRPr lang="en-GB" dirty="0">
              <a:cs typeface="Calibri Light"/>
            </a:endParaRPr>
          </a:p>
        </p:txBody>
      </p:sp>
      <p:sp>
        <p:nvSpPr>
          <p:cNvPr id="5" name="TextBox 4">
            <a:extLst>
              <a:ext uri="{FF2B5EF4-FFF2-40B4-BE49-F238E27FC236}">
                <a16:creationId xmlns:a16="http://schemas.microsoft.com/office/drawing/2014/main" id="{A3438C60-AEFE-A94E-B966-BD868559BF43}"/>
              </a:ext>
            </a:extLst>
          </p:cNvPr>
          <p:cNvSpPr txBox="1"/>
          <p:nvPr/>
        </p:nvSpPr>
        <p:spPr>
          <a:xfrm>
            <a:off x="3603235" y="2462463"/>
            <a:ext cx="7554829" cy="3600986"/>
          </a:xfrm>
          <a:prstGeom prst="rect">
            <a:avLst/>
          </a:prstGeom>
          <a:noFill/>
        </p:spPr>
        <p:txBody>
          <a:bodyPr wrap="square" lIns="91440" tIns="45720" rIns="91440" bIns="45720" rtlCol="0" anchor="t">
            <a:spAutoFit/>
          </a:bodyPr>
          <a:lstStyle/>
          <a:p>
            <a:pPr marL="342900" indent="-342900">
              <a:buFont typeface="Arial"/>
              <a:buChar char="•"/>
            </a:pPr>
            <a:r>
              <a:rPr lang="en-GB" sz="2800" dirty="0">
                <a:cs typeface="Calibri"/>
              </a:rPr>
              <a:t>DHL Student Champion</a:t>
            </a:r>
          </a:p>
          <a:p>
            <a:pPr marL="342900" indent="-342900">
              <a:buFont typeface="Arial"/>
              <a:buChar char="•"/>
            </a:pPr>
            <a:r>
              <a:rPr lang="en-GB" sz="2800" dirty="0"/>
              <a:t>Sixth form students who have applied to/aspire to apply to study Medicine at university </a:t>
            </a:r>
            <a:endParaRPr lang="en-GB" sz="2800" dirty="0">
              <a:cs typeface="Calibri"/>
            </a:endParaRPr>
          </a:p>
          <a:p>
            <a:pPr marL="342900" indent="-342900">
              <a:buFont typeface="Arial"/>
              <a:buChar char="•"/>
            </a:pPr>
            <a:r>
              <a:rPr lang="en-GB" sz="2800" dirty="0"/>
              <a:t>Application process</a:t>
            </a:r>
            <a:endParaRPr lang="en-GB" sz="2800">
              <a:cs typeface="Calibri" panose="020F0502020204030204"/>
            </a:endParaRPr>
          </a:p>
          <a:p>
            <a:pPr marL="342900" indent="-342900">
              <a:buFont typeface="Arial"/>
              <a:buChar char="•"/>
            </a:pPr>
            <a:r>
              <a:rPr lang="en-GB" sz="2800" dirty="0"/>
              <a:t>Tips to know before starting</a:t>
            </a:r>
            <a:endParaRPr lang="en-GB" sz="2800">
              <a:cs typeface="Calibri" panose="020F0502020204030204"/>
            </a:endParaRPr>
          </a:p>
          <a:p>
            <a:pPr marL="342900" indent="-342900">
              <a:buFont typeface="Arial"/>
              <a:buChar char="•"/>
            </a:pPr>
            <a:r>
              <a:rPr lang="en-GB" sz="2800" dirty="0"/>
              <a:t>A day in the life of an SHO</a:t>
            </a:r>
            <a:endParaRPr lang="en-GB" sz="2800" dirty="0">
              <a:cs typeface="Calibri" panose="020F0502020204030204"/>
            </a:endParaRPr>
          </a:p>
          <a:p>
            <a:pPr marL="342900" indent="-342900">
              <a:buAutoNum type="arabicPeriod"/>
            </a:pPr>
            <a:endParaRPr lang="en-GB" sz="2400" dirty="0"/>
          </a:p>
          <a:p>
            <a:pPr marL="342900" indent="-342900">
              <a:buAutoNum type="arabicPeriod"/>
            </a:pPr>
            <a:endParaRPr lang="en-GB" dirty="0"/>
          </a:p>
          <a:p>
            <a:endParaRPr lang="en-US" dirty="0"/>
          </a:p>
        </p:txBody>
      </p:sp>
      <p:pic>
        <p:nvPicPr>
          <p:cNvPr id="8" name="Graphic 5" descr="Stethoscope with solid fill">
            <a:extLst>
              <a:ext uri="{FF2B5EF4-FFF2-40B4-BE49-F238E27FC236}">
                <a16:creationId xmlns:a16="http://schemas.microsoft.com/office/drawing/2014/main" id="{68846AD9-2479-5C8F-87EE-2F1CAAFC4B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8050" y="3109383"/>
            <a:ext cx="1432983" cy="1422400"/>
          </a:xfrm>
          <a:prstGeom prst="rect">
            <a:avLst/>
          </a:prstGeom>
        </p:spPr>
      </p:pic>
    </p:spTree>
    <p:extLst>
      <p:ext uri="{BB962C8B-B14F-4D97-AF65-F5344CB8AC3E}">
        <p14:creationId xmlns:p14="http://schemas.microsoft.com/office/powerpoint/2010/main" val="3909453825"/>
      </p:ext>
    </p:extLst>
  </p:cSld>
  <p:clrMapOvr>
    <a:masterClrMapping/>
  </p:clrMapOvr>
</p:sld>
</file>

<file path=ppt/theme/theme1.xml><?xml version="1.0" encoding="utf-8"?>
<a:theme xmlns:a="http://schemas.openxmlformats.org/drawingml/2006/main" name="Office Theme">
  <a:themeElements>
    <a:clrScheme name="DHL Network">
      <a:dk1>
        <a:srgbClr val="002060"/>
      </a:dk1>
      <a:lt1>
        <a:sysClr val="window" lastClr="FFFFFF"/>
      </a:lt1>
      <a:dk2>
        <a:srgbClr val="3A3838"/>
      </a:dk2>
      <a:lt2>
        <a:srgbClr val="E7E6E6"/>
      </a:lt2>
      <a:accent1>
        <a:srgbClr val="2F5496"/>
      </a:accent1>
      <a:accent2>
        <a:srgbClr val="ED7D31"/>
      </a:accent2>
      <a:accent3>
        <a:srgbClr val="FFD965"/>
      </a:accent3>
      <a:accent4>
        <a:srgbClr val="85C0FB"/>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L_Presentation Template" id="{2F540032-9976-4F02-BC5C-4818EA669858}" vid="{E5B75666-8934-400F-B572-F4C31962DD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DHL_Presentation Template</Template>
  <TotalTime>217</TotalTime>
  <Words>661</Words>
  <Application>Microsoft Macintosh PowerPoint</Application>
  <PresentationFormat>Widescreen</PresentationFormat>
  <Paragraphs>77</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Dame Hilda Lloyd Network: Medical Student Tier</vt:lpstr>
      <vt:lpstr>Medical Student Tier</vt:lpstr>
      <vt:lpstr>DHL Champions</vt:lpstr>
      <vt:lpstr>Logo Competition - JS</vt:lpstr>
      <vt:lpstr>Social Media &amp; Website</vt:lpstr>
      <vt:lpstr>Research: Care of pregnant women with epilepsy in the UK</vt:lpstr>
      <vt:lpstr>How to Successfully Navigate the Academic Pathway in Women's Health </vt:lpstr>
      <vt:lpstr>School student engagement</vt:lpstr>
      <vt:lpstr>Life as a Medical Student  </vt:lpstr>
      <vt:lpstr>Essay competition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Oakey (MDS - Research and Knowledge Transfer)</dc:creator>
  <cp:lastModifiedBy>Jameela Sheikh</cp:lastModifiedBy>
  <cp:revision>214</cp:revision>
  <dcterms:created xsi:type="dcterms:W3CDTF">2022-05-09T09:17:48Z</dcterms:created>
  <dcterms:modified xsi:type="dcterms:W3CDTF">2022-06-09T00:58:56Z</dcterms:modified>
</cp:coreProperties>
</file>